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410" autoAdjust="0"/>
  </p:normalViewPr>
  <p:slideViewPr>
    <p:cSldViewPr snapToGrid="0">
      <p:cViewPr varScale="1">
        <p:scale>
          <a:sx n="79" d="100"/>
          <a:sy n="79" d="100"/>
        </p:scale>
        <p:origin x="246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C220B3-99CC-443F-B783-D22C123240CA}" type="datetimeFigureOut">
              <a:rPr lang="en-US" smtClean="0"/>
              <a:t>6/14/2024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889333-B7EB-4C02-9044-3508FADBF123}" type="slidenum">
              <a:rPr lang="en-US" smtClean="0"/>
              <a:t>‹#›</a:t>
            </a:fld>
            <a:endParaRPr lang="en-US"/>
          </a:p>
        </p:txBody>
      </p:sp>
    </p:spTree>
    <p:extLst>
      <p:ext uri="{BB962C8B-B14F-4D97-AF65-F5344CB8AC3E}">
        <p14:creationId xmlns:p14="http://schemas.microsoft.com/office/powerpoint/2010/main" val="3427891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track20.org/pages/data_analysis/FPSA.php"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avenirhealth.org/" TargetMode="External"/><Relationship Id="rId4" Type="http://schemas.openxmlformats.org/officeDocument/2006/relationships/hyperlink" Target="https://www.track20.org/"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Welcome to the Family Planning Spending Assessment (FPSA) training.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If you have not done so already and are interested in learning more about the </a:t>
            </a:r>
            <a:r>
              <a:rPr lang="en-US" sz="1200" u="sng" dirty="0">
                <a:latin typeface="+mn-lt"/>
              </a:rPr>
              <a:t>basics of FP expenditures</a:t>
            </a:r>
            <a:r>
              <a:rPr lang="en-US" sz="1200" dirty="0">
                <a:latin typeface="+mn-lt"/>
              </a:rPr>
              <a:t>, you can access </a:t>
            </a:r>
            <a:r>
              <a:rPr lang="en-US" sz="1200" b="0" i="0" dirty="0">
                <a:solidFill>
                  <a:srgbClr val="605D62"/>
                </a:solidFill>
                <a:effectLst/>
                <a:highlight>
                  <a:srgbClr val="FFFFFF"/>
                </a:highlight>
                <a:latin typeface="+mn-lt"/>
              </a:rPr>
              <a:t>Track20's </a:t>
            </a:r>
            <a:r>
              <a:rPr lang="en-US" sz="1200" b="1" i="0" dirty="0">
                <a:solidFill>
                  <a:srgbClr val="605D62"/>
                </a:solidFill>
                <a:effectLst/>
                <a:highlight>
                  <a:srgbClr val="FFFFFF"/>
                </a:highlight>
                <a:latin typeface="+mn-lt"/>
              </a:rPr>
              <a:t>FP Costing 101: Costing and Economic Evaluation for Family Planning Programs</a:t>
            </a:r>
            <a:r>
              <a:rPr lang="en-US" sz="1200" b="0" i="0" dirty="0">
                <a:solidFill>
                  <a:srgbClr val="605D62"/>
                </a:solidFill>
                <a:effectLst/>
                <a:highlight>
                  <a:srgbClr val="FFFFFF"/>
                </a:highlight>
                <a:latin typeface="+mn-lt"/>
              </a:rPr>
              <a:t>, an online training course meant to provide family planning professionals with the tools to conduct basic costing exercises and analyses to help with program planning, evaluation, and monitoring. This training is </a:t>
            </a:r>
            <a:r>
              <a:rPr lang="en-US" sz="1200" dirty="0">
                <a:latin typeface="+mn-lt"/>
              </a:rPr>
              <a:t>available on the </a:t>
            </a:r>
            <a:r>
              <a:rPr lang="en-US" sz="1200" b="1" dirty="0">
                <a:latin typeface="+mn-lt"/>
              </a:rPr>
              <a:t>Track20 Tools &amp; Trainings page at http://www.track20.org/pages/track20_tools/tools.php</a:t>
            </a:r>
            <a:r>
              <a:rPr lang="en-US" sz="1200" dirty="0">
                <a:latin typeface="+mn-lt"/>
              </a:rPr>
              <a:t>.</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1</a:t>
            </a:fld>
            <a:endParaRPr lang="en-US"/>
          </a:p>
        </p:txBody>
      </p:sp>
    </p:spTree>
    <p:extLst>
      <p:ext uri="{BB962C8B-B14F-4D97-AF65-F5344CB8AC3E}">
        <p14:creationId xmlns:p14="http://schemas.microsoft.com/office/powerpoint/2010/main" val="4146573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section provides details on the Family Planning Spending Assessment core methodology.</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10</a:t>
            </a:fld>
            <a:endParaRPr lang="en-US"/>
          </a:p>
        </p:txBody>
      </p:sp>
    </p:spTree>
    <p:extLst>
      <p:ext uri="{BB962C8B-B14F-4D97-AF65-F5344CB8AC3E}">
        <p14:creationId xmlns:p14="http://schemas.microsoft.com/office/powerpoint/2010/main" val="3131378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cs typeface="Times New Roman" panose="02020603050405020304" pitchFamily="18" charset="0"/>
              </a:rPr>
              <a:t>The FPSA focuses specifically on domestic government FP expenditures.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Expenditure data can provide timely, routinely-reported data for decision-makers to make inform FP program planning decisions.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It was therefore important to develop a standard and harmonized methodology to ensure consistency across the board.</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11</a:t>
            </a:fld>
            <a:endParaRPr lang="en-US"/>
          </a:p>
        </p:txBody>
      </p:sp>
    </p:spTree>
    <p:extLst>
      <p:ext uri="{BB962C8B-B14F-4D97-AF65-F5344CB8AC3E}">
        <p14:creationId xmlns:p14="http://schemas.microsoft.com/office/powerpoint/2010/main" val="2695198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Local consultants play a key role in the FPSA process. They are trained on the FPSA process by Avenir Health staff soon after they are hired.</a:t>
            </a:r>
          </a:p>
          <a:p>
            <a:pPr marL="0" indent="0">
              <a:buNone/>
            </a:pPr>
            <a:endParaRPr lang="en-US" sz="1200" dirty="0"/>
          </a:p>
          <a:p>
            <a:pPr marL="0" indent="0">
              <a:buNone/>
            </a:pPr>
            <a:r>
              <a:rPr lang="en-US" sz="1200" dirty="0"/>
              <a:t>Their main responsibilities are to collect the data, generate the tables for the report, and ensure that the FPSA results are validated by the in-country key FP stakeholders. When a </a:t>
            </a:r>
            <a:r>
              <a:rPr lang="en-US" sz="1200" dirty="0">
                <a:solidFill>
                  <a:schemeClr val="tx2"/>
                </a:solidFill>
                <a:ea typeface="Times New Roman" panose="02020603050405020304" pitchFamily="18" charset="0"/>
                <a:cs typeface="Times New Roman" panose="02020603050405020304" pitchFamily="18" charset="0"/>
              </a:rPr>
              <a:t>Track20 Monitoring &amp; Evaluation (</a:t>
            </a:r>
            <a:r>
              <a:rPr lang="en-US" sz="1200" dirty="0" err="1">
                <a:solidFill>
                  <a:schemeClr val="tx2"/>
                </a:solidFill>
                <a:ea typeface="Times New Roman" panose="02020603050405020304" pitchFamily="18" charset="0"/>
                <a:cs typeface="Times New Roman" panose="02020603050405020304" pitchFamily="18" charset="0"/>
              </a:rPr>
              <a:t>M&amp;E</a:t>
            </a:r>
            <a:r>
              <a:rPr lang="en-US" sz="1200" dirty="0">
                <a:solidFill>
                  <a:schemeClr val="tx2"/>
                </a:solidFill>
                <a:ea typeface="Times New Roman" panose="02020603050405020304" pitchFamily="18" charset="0"/>
                <a:cs typeface="Times New Roman" panose="02020603050405020304" pitchFamily="18" charset="0"/>
              </a:rPr>
              <a:t>) Officer is available in a country, the consultant should work closely with them on result validation and dissemination. </a:t>
            </a:r>
          </a:p>
          <a:p>
            <a:pPr marL="0" indent="0">
              <a:buNone/>
            </a:pPr>
            <a:endParaRPr lang="en-US" sz="1200" dirty="0"/>
          </a:p>
          <a:p>
            <a:pPr marL="0" indent="0">
              <a:buNone/>
            </a:pPr>
            <a:r>
              <a:rPr lang="en-US" sz="1200" dirty="0"/>
              <a:t>The validation meeting may be incorporated into the agenda of the </a:t>
            </a:r>
            <a:r>
              <a:rPr lang="en-US" sz="1200" dirty="0">
                <a:effectLst/>
                <a:ea typeface="Times New Roman" panose="02020603050405020304" pitchFamily="18" charset="0"/>
              </a:rPr>
              <a:t>Government’s Annual Data Consensus Meeting or organized as a standalone FP Expenditure validation meeting.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2"/>
              </a:solidFill>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ea typeface="Times New Roman" panose="02020603050405020304" pitchFamily="18" charset="0"/>
                <a:cs typeface="Times New Roman" panose="02020603050405020304" pitchFamily="18" charset="0"/>
              </a:rPr>
              <a:t>Consultants may be called upon by the government or the Track20 </a:t>
            </a:r>
            <a:r>
              <a:rPr lang="en-US" sz="1200" dirty="0" err="1">
                <a:solidFill>
                  <a:schemeClr val="tx2"/>
                </a:solidFill>
                <a:ea typeface="Times New Roman" panose="02020603050405020304" pitchFamily="18" charset="0"/>
                <a:cs typeface="Times New Roman" panose="02020603050405020304" pitchFamily="18" charset="0"/>
              </a:rPr>
              <a:t>M&amp;E</a:t>
            </a:r>
            <a:r>
              <a:rPr lang="en-US" sz="1200" dirty="0">
                <a:solidFill>
                  <a:schemeClr val="tx2"/>
                </a:solidFill>
                <a:ea typeface="Times New Roman" panose="02020603050405020304" pitchFamily="18" charset="0"/>
                <a:cs typeface="Times New Roman" panose="02020603050405020304" pitchFamily="18" charset="0"/>
              </a:rPr>
              <a:t> Officer to present the FPSA results during the Data Consensus meeting.</a:t>
            </a:r>
            <a:endParaRPr lang="en-US" sz="1200" dirty="0">
              <a:effectLst/>
              <a:ea typeface="Times New Roman" panose="02020603050405020304" pitchFamily="18" charset="0"/>
            </a:endParaRPr>
          </a:p>
          <a:p>
            <a:pPr marL="228600" indent="-228600">
              <a:buAutoNum type="arabicPeriod"/>
            </a:pPr>
            <a:endParaRPr lang="en-US" sz="1200" b="0" i="0" dirty="0"/>
          </a:p>
          <a:p>
            <a:pPr marL="0" indent="0">
              <a:buNone/>
            </a:pPr>
            <a:r>
              <a:rPr lang="en-US" sz="1200" b="0" i="0" dirty="0"/>
              <a:t>M</a:t>
            </a:r>
            <a:r>
              <a:rPr lang="en-US" sz="1200" i="0" dirty="0"/>
              <a:t>ore details will be provided on </a:t>
            </a:r>
            <a:r>
              <a:rPr lang="en-US" sz="1200" dirty="0">
                <a:solidFill>
                  <a:schemeClr val="tx2"/>
                </a:solidFill>
                <a:effectLst/>
                <a:ea typeface="Times New Roman" panose="02020603050405020304" pitchFamily="18" charset="0"/>
                <a:cs typeface="Times New Roman" panose="02020603050405020304" pitchFamily="18" charset="0"/>
              </a:rPr>
              <a:t>the role of the </a:t>
            </a:r>
            <a:r>
              <a:rPr lang="en-US" sz="1200" dirty="0">
                <a:solidFill>
                  <a:schemeClr val="tx2"/>
                </a:solidFill>
                <a:ea typeface="Times New Roman" panose="02020603050405020304" pitchFamily="18" charset="0"/>
                <a:cs typeface="Times New Roman" panose="02020603050405020304" pitchFamily="18" charset="0"/>
              </a:rPr>
              <a:t>Track20 </a:t>
            </a:r>
            <a:r>
              <a:rPr lang="en-US" sz="1200" dirty="0" err="1">
                <a:solidFill>
                  <a:schemeClr val="tx2"/>
                </a:solidFill>
                <a:ea typeface="Times New Roman" panose="02020603050405020304" pitchFamily="18" charset="0"/>
                <a:cs typeface="Times New Roman" panose="02020603050405020304" pitchFamily="18" charset="0"/>
              </a:rPr>
              <a:t>M&amp;E</a:t>
            </a:r>
            <a:r>
              <a:rPr lang="en-US" sz="1200" dirty="0">
                <a:solidFill>
                  <a:schemeClr val="tx2"/>
                </a:solidFill>
                <a:ea typeface="Times New Roman" panose="02020603050405020304" pitchFamily="18" charset="0"/>
                <a:cs typeface="Times New Roman" panose="02020603050405020304" pitchFamily="18" charset="0"/>
              </a:rPr>
              <a:t> Officer and the </a:t>
            </a:r>
            <a:r>
              <a:rPr lang="en-US" sz="1200" dirty="0">
                <a:effectLst/>
                <a:ea typeface="Times New Roman" panose="02020603050405020304" pitchFamily="18" charset="0"/>
              </a:rPr>
              <a:t>Government’s Annual Consensus Meeting/FP expenditures validation meeting</a:t>
            </a:r>
            <a:r>
              <a:rPr lang="en-US" sz="1200" i="0" dirty="0"/>
              <a:t> later in the presentation. </a:t>
            </a:r>
            <a:endParaRPr lang="en-US" sz="1200" dirty="0">
              <a:solidFill>
                <a:schemeClr val="tx2"/>
              </a:solidFill>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12</a:t>
            </a:fld>
            <a:endParaRPr lang="en-US"/>
          </a:p>
        </p:txBody>
      </p:sp>
    </p:spTree>
    <p:extLst>
      <p:ext uri="{BB962C8B-B14F-4D97-AF65-F5344CB8AC3E}">
        <p14:creationId xmlns:p14="http://schemas.microsoft.com/office/powerpoint/2010/main" val="4220505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latin typeface="+mn-lt"/>
              </a:rPr>
              <a:t>FPSA captures financial flows and expenditures according to three </a:t>
            </a:r>
            <a:r>
              <a:rPr lang="en-US" altLang="en-US" sz="1200" b="0" dirty="0">
                <a:solidFill>
                  <a:schemeClr val="bg2"/>
                </a:solidFill>
                <a:latin typeface="+mn-lt"/>
              </a:rPr>
              <a:t>dimensions </a:t>
            </a:r>
            <a:r>
              <a:rPr lang="en-US" altLang="en-US" sz="1200" b="0" dirty="0">
                <a:latin typeface="+mn-lt"/>
              </a:rPr>
              <a:t>and four</a:t>
            </a:r>
            <a:r>
              <a:rPr lang="en-US" altLang="en-US" sz="1200" b="0" dirty="0">
                <a:solidFill>
                  <a:srgbClr val="E93E35"/>
                </a:solidFill>
                <a:latin typeface="+mn-lt"/>
              </a:rPr>
              <a:t> </a:t>
            </a:r>
            <a:r>
              <a:rPr lang="en-US" altLang="en-US" sz="1200" b="0" dirty="0">
                <a:solidFill>
                  <a:schemeClr val="tx2"/>
                </a:solidFill>
                <a:latin typeface="+mn-lt"/>
              </a:rPr>
              <a:t>vectors: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dirty="0">
                <a:latin typeface="+mn-lt"/>
              </a:rPr>
              <a:t>The Financing dimension – includes Finance Sources, which are entities that </a:t>
            </a:r>
            <a:r>
              <a:rPr lang="en-US" altLang="en-US" sz="1200" b="0" dirty="0">
                <a:solidFill>
                  <a:srgbClr val="00B0F0"/>
                </a:solidFill>
                <a:latin typeface="+mn-lt"/>
              </a:rPr>
              <a:t>provide resources </a:t>
            </a:r>
            <a:r>
              <a:rPr lang="en-US" altLang="en-US" sz="1200" b="0" dirty="0">
                <a:latin typeface="+mn-lt"/>
              </a:rPr>
              <a:t>to the Financing Agents.</a:t>
            </a:r>
            <a:r>
              <a:rPr lang="en-US" altLang="en-US" sz="1200" b="0" dirty="0">
                <a:effectLst/>
                <a:latin typeface="+mn-lt"/>
                <a:ea typeface="+mn-ea"/>
                <a:cs typeface="+mn-cs"/>
              </a:rPr>
              <a:t> </a:t>
            </a:r>
            <a:r>
              <a:rPr lang="en-US" sz="1200" b="0" dirty="0">
                <a:effectLst/>
                <a:latin typeface="+mn-lt"/>
                <a:ea typeface="Times New Roman" panose="02020603050405020304" pitchFamily="18" charset="0"/>
                <a:cs typeface="Calibri" panose="020F0502020204030204" pitchFamily="34" charset="0"/>
              </a:rPr>
              <a:t>Financing Agents and purchasers are economic/institutional units/entities that manage and decide on the use of funds for payment or purchase of FP services, FP commodities. They collect revenue, pool financial resources, pay for service provision, and make programmatic decisions (allocation and purchase modalities).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dirty="0">
                <a:latin typeface="+mn-lt"/>
              </a:rPr>
              <a:t>In the Provision Dimension, we have Service Providers, which are entities </a:t>
            </a:r>
            <a:r>
              <a:rPr lang="en-US" altLang="en-US" sz="1200" b="0" dirty="0">
                <a:solidFill>
                  <a:srgbClr val="00B0F0"/>
                </a:solidFill>
                <a:latin typeface="+mn-lt"/>
              </a:rPr>
              <a:t>responsible for the or engaged </a:t>
            </a:r>
            <a:r>
              <a:rPr lang="en-US" altLang="en-US" sz="1200" b="0" dirty="0">
                <a:solidFill>
                  <a:srgbClr val="FF0000"/>
                </a:solidFill>
                <a:latin typeface="+mn-lt"/>
              </a:rPr>
              <a:t> </a:t>
            </a:r>
            <a:r>
              <a:rPr lang="en-US" altLang="en-US" sz="1200" b="0" dirty="0">
                <a:latin typeface="+mn-lt"/>
              </a:rPr>
              <a:t>in the production, provision of services.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dirty="0">
                <a:latin typeface="+mn-lt"/>
              </a:rPr>
              <a:t>In the Use dimension, there are the FP Spending Categories, which r</a:t>
            </a:r>
            <a:r>
              <a:rPr lang="en-US" sz="1200" dirty="0">
                <a:effectLst/>
                <a:latin typeface="+mn-lt"/>
                <a:ea typeface="Times New Roman" panose="02020603050405020304" pitchFamily="18" charset="0"/>
                <a:cs typeface="Times New Roman" panose="02020603050405020304" pitchFamily="18" charset="0"/>
              </a:rPr>
              <a:t>eflect programmatic interventions/FP method, from policy and programs to interventions (FP-related interventions and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latin typeface="+mn-lt"/>
              </a:rPr>
              <a:t>We will come back to this slide in a subsequent presentation.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altLang="en-US" sz="1400" b="0" dirty="0"/>
          </a:p>
          <a:p>
            <a:endParaRPr lang="en-US" b="0" dirty="0"/>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13</a:t>
            </a:fld>
            <a:endParaRPr lang="en-US"/>
          </a:p>
        </p:txBody>
      </p:sp>
    </p:spTree>
    <p:extLst>
      <p:ext uri="{BB962C8B-B14F-4D97-AF65-F5344CB8AC3E}">
        <p14:creationId xmlns:p14="http://schemas.microsoft.com/office/powerpoint/2010/main" val="178761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410007"/>
                </a:solidFill>
                <a:effectLst/>
                <a:highlight>
                  <a:srgbClr val="FFFFFF"/>
                </a:highlight>
                <a:latin typeface="+mn-lt"/>
              </a:rPr>
              <a:t>Resource tracking is the process of monitoring how resources are assigned and used over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410007"/>
              </a:solidFill>
              <a:effectLst/>
              <a:highlight>
                <a:srgbClr val="FFFFFF"/>
              </a:highligh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410007"/>
                </a:solidFill>
                <a:effectLst/>
                <a:highlight>
                  <a:srgbClr val="FFFFFF"/>
                </a:highlight>
                <a:latin typeface="+mn-lt"/>
              </a:rPr>
              <a:t>FPSA tracks </a:t>
            </a:r>
            <a:r>
              <a:rPr lang="en-US" sz="1200" b="0" i="0" dirty="0">
                <a:effectLst/>
                <a:latin typeface="+mn-lt"/>
              </a:rPr>
              <a:t>what is spent (both financial and non-financial resources) by </a:t>
            </a:r>
            <a:r>
              <a:rPr lang="en-US" sz="1200" b="0" i="1" dirty="0">
                <a:effectLst/>
                <a:latin typeface="+mn-lt"/>
                <a:cs typeface="Times New Roman" panose="02020603050405020304" pitchFamily="18" charset="0"/>
              </a:rPr>
              <a:t>‘Following</a:t>
            </a:r>
            <a:r>
              <a:rPr lang="en-KE" sz="1200" i="1" dirty="0">
                <a:latin typeface="+mn-lt"/>
                <a:cs typeface="Times New Roman" panose="02020603050405020304" pitchFamily="18" charset="0"/>
              </a:rPr>
              <a:t> the money</a:t>
            </a:r>
            <a:r>
              <a:rPr lang="en-KE" sz="1200" dirty="0">
                <a:latin typeface="+mn-lt"/>
                <a:cs typeface="Times New Roman" panose="02020603050405020304" pitchFamily="18" charset="0"/>
              </a:rPr>
              <a:t>’ </a:t>
            </a:r>
            <a:r>
              <a:rPr lang="en-US" sz="1200" dirty="0">
                <a:latin typeface="+mn-lt"/>
                <a:cs typeface="Times New Roman" panose="02020603050405020304" pitchFamily="18" charset="0"/>
              </a:rPr>
              <a:t>(that is </a:t>
            </a:r>
            <a:r>
              <a:rPr lang="en-US" sz="1200" b="0" i="0" dirty="0">
                <a:solidFill>
                  <a:srgbClr val="040C28"/>
                </a:solidFill>
                <a:effectLst/>
                <a:highlight>
                  <a:srgbClr val="D3E3FD"/>
                </a:highlight>
                <a:latin typeface="+mn-lt"/>
              </a:rPr>
              <a:t>by examining money transfers/</a:t>
            </a:r>
            <a:r>
              <a:rPr lang="en-US" sz="1200" b="1" i="0" dirty="0">
                <a:solidFill>
                  <a:srgbClr val="040C28"/>
                </a:solidFill>
                <a:effectLst/>
                <a:highlight>
                  <a:srgbClr val="D3E3FD"/>
                </a:highlight>
                <a:latin typeface="+mn-lt"/>
              </a:rPr>
              <a:t>transactions</a:t>
            </a:r>
            <a:r>
              <a:rPr lang="en-US" sz="1200" b="0" i="0" dirty="0">
                <a:solidFill>
                  <a:srgbClr val="040C28"/>
                </a:solidFill>
                <a:effectLst/>
                <a:highlight>
                  <a:srgbClr val="D3E3FD"/>
                </a:highlight>
                <a:latin typeface="+mn-lt"/>
              </a:rPr>
              <a:t> between parties) </a:t>
            </a:r>
            <a:r>
              <a:rPr lang="en-KE" sz="1200" dirty="0">
                <a:latin typeface="+mn-lt"/>
                <a:cs typeface="Times New Roman" panose="02020603050405020304" pitchFamily="18" charset="0"/>
              </a:rPr>
              <a:t>from the funding sources to agents</a:t>
            </a:r>
            <a:r>
              <a:rPr lang="en-US" sz="1200" dirty="0">
                <a:latin typeface="+mn-lt"/>
                <a:cs typeface="Times New Roman" panose="02020603050405020304" pitchFamily="18" charset="0"/>
              </a:rPr>
              <a:t>, service </a:t>
            </a:r>
            <a:r>
              <a:rPr lang="en-KE" sz="1200" dirty="0">
                <a:latin typeface="+mn-lt"/>
                <a:cs typeface="Times New Roman" panose="02020603050405020304" pitchFamily="18" charset="0"/>
              </a:rPr>
              <a:t>provider</a:t>
            </a:r>
            <a:r>
              <a:rPr lang="en-US" sz="1200" dirty="0">
                <a:latin typeface="+mn-lt"/>
                <a:cs typeface="Times New Roman" panose="02020603050405020304" pitchFamily="18" charset="0"/>
              </a:rPr>
              <a:t>, and </a:t>
            </a:r>
            <a:r>
              <a:rPr lang="en-US" sz="1200" dirty="0">
                <a:latin typeface="+mn-lt"/>
              </a:rPr>
              <a:t>FP service categories</a:t>
            </a:r>
            <a:r>
              <a:rPr lang="en-US" sz="1200" b="0" i="0" dirty="0">
                <a:effectLst/>
                <a:latin typeface="+mn-lt"/>
              </a:rPr>
              <a:t>.</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14</a:t>
            </a:fld>
            <a:endParaRPr lang="en-US"/>
          </a:p>
        </p:txBody>
      </p:sp>
    </p:spTree>
    <p:extLst>
      <p:ext uri="{BB962C8B-B14F-4D97-AF65-F5344CB8AC3E}">
        <p14:creationId xmlns:p14="http://schemas.microsoft.com/office/powerpoint/2010/main" val="764676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is an example depicting the flow of the transactions (financial flow and consumption flow) from the financing source up to the beneficiaries - though the FPSA stops at the activity level (FPSC). The FP spending categories are what the funds are spent on.</a:t>
            </a:r>
          </a:p>
          <a:p>
            <a:pPr marL="0" indent="0">
              <a:buNone/>
            </a:pPr>
            <a:endParaRPr lang="en-US" sz="1200" dirty="0"/>
          </a:p>
          <a:p>
            <a:pPr marL="0" indent="0">
              <a:buNone/>
            </a:pPr>
            <a:r>
              <a:rPr lang="en-US" sz="1200" dirty="0"/>
              <a:t>Here, the financial flow is between the Financing Source and the Financing Agent, while the consumption of FP goods is between the Financing Agent, Service Providers and Beneficiaries</a:t>
            </a:r>
          </a:p>
          <a:p>
            <a:endParaRPr lang="en-US" sz="1200" dirty="0"/>
          </a:p>
          <a:p>
            <a:r>
              <a:rPr lang="en-US" sz="1200" dirty="0"/>
              <a:t>More details on </a:t>
            </a:r>
            <a:r>
              <a:rPr lang="en-GB" altLang="en-US" sz="1200" b="0" dirty="0"/>
              <a:t>Financial and Expenditures Flows and how to reconstruct the transactions are provided in a subsequent presentation.</a:t>
            </a:r>
            <a:endParaRPr lang="en-US" sz="1200" b="0" dirty="0"/>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15</a:t>
            </a:fld>
            <a:endParaRPr lang="en-US"/>
          </a:p>
        </p:txBody>
      </p:sp>
    </p:spTree>
    <p:extLst>
      <p:ext uri="{BB962C8B-B14F-4D97-AF65-F5344CB8AC3E}">
        <p14:creationId xmlns:p14="http://schemas.microsoft.com/office/powerpoint/2010/main" val="2644114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i="0" dirty="0">
                <a:solidFill>
                  <a:srgbClr val="410007"/>
                </a:solidFill>
                <a:effectLst/>
                <a:highlight>
                  <a:srgbClr val="FFFFFF"/>
                </a:highlight>
                <a:latin typeface="+mn-lt"/>
              </a:rPr>
              <a:t>Data triangulation is a strategy that involves using multiple data sources. </a:t>
            </a:r>
          </a:p>
          <a:p>
            <a:pPr marL="0" indent="0">
              <a:buNone/>
            </a:pPr>
            <a:endParaRPr lang="en-US" sz="1200" b="0" i="0" dirty="0">
              <a:solidFill>
                <a:srgbClr val="410007"/>
              </a:solidFill>
              <a:effectLst/>
              <a:highlight>
                <a:srgbClr val="FFFFFF"/>
              </a:highlight>
              <a:latin typeface="+mn-lt"/>
            </a:endParaRPr>
          </a:p>
          <a:p>
            <a:pPr marL="0" indent="0">
              <a:buNone/>
            </a:pPr>
            <a:r>
              <a:rPr lang="en-US" sz="1200" b="0" i="0" dirty="0">
                <a:solidFill>
                  <a:srgbClr val="410007"/>
                </a:solidFill>
                <a:effectLst/>
                <a:highlight>
                  <a:srgbClr val="FFFFFF"/>
                </a:highlight>
                <a:latin typeface="+mn-lt"/>
              </a:rPr>
              <a:t>The goal is to increase the validity and reliability of the results by corroborating findings and compensating for weaknesses in one data source with the strengths of others.</a:t>
            </a:r>
            <a:endParaRPr lang="en-US" sz="1200" dirty="0">
              <a:latin typeface="+mn-lt"/>
            </a:endParaRPr>
          </a:p>
          <a:p>
            <a:pPr marL="0" indent="0">
              <a:buNone/>
            </a:pPr>
            <a:endParaRPr lang="en-US" sz="1200" dirty="0">
              <a:latin typeface="+mn-lt"/>
            </a:endParaRPr>
          </a:p>
          <a:p>
            <a:pPr marL="0" indent="0">
              <a:buNone/>
            </a:pPr>
            <a:r>
              <a:rPr lang="en-US" sz="1200" dirty="0">
                <a:latin typeface="+mn-lt"/>
              </a:rPr>
              <a:t>The three-way transaction is simply to indicate that the funds committed by the pooling purchaser or financial source/agent (Financing) should be the same as what the Service Providers spent (Provision) as well as what is spent on the FP categories such as personnel, contraceptives/consumables, Logistics, ... (Utilization).</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16</a:t>
            </a:fld>
            <a:endParaRPr lang="en-US"/>
          </a:p>
        </p:txBody>
      </p:sp>
    </p:spTree>
    <p:extLst>
      <p:ext uri="{BB962C8B-B14F-4D97-AF65-F5344CB8AC3E}">
        <p14:creationId xmlns:p14="http://schemas.microsoft.com/office/powerpoint/2010/main" val="993094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ptos" panose="020B0004020202020204" pitchFamily="34" charset="0"/>
              </a:rPr>
              <a:t>FPSA focuses on </a:t>
            </a:r>
            <a:r>
              <a:rPr lang="en-US" sz="1200" u="sng" dirty="0">
                <a:latin typeface="Aptos" panose="020B0004020202020204" pitchFamily="34" charset="0"/>
              </a:rPr>
              <a:t>actual expenditures</a:t>
            </a:r>
            <a:r>
              <a:rPr lang="en-US" sz="1200" u="none" dirty="0">
                <a:latin typeface="Aptos" panose="020B0004020202020204" pitchFamily="34" charset="0"/>
              </a:rPr>
              <a:t> – it is important to understand how that is different from other common terms used in this area – resources allocated, committed, needed…</a:t>
            </a:r>
          </a:p>
          <a:p>
            <a:pPr marL="0" marR="0" indent="0">
              <a:lnSpc>
                <a:spcPct val="107000"/>
              </a:lnSpc>
              <a:spcBef>
                <a:spcPts val="0"/>
              </a:spcBef>
              <a:spcAft>
                <a:spcPts val="800"/>
              </a:spcAft>
              <a:buNone/>
            </a:pPr>
            <a:endParaRPr lang="en-US" sz="1200" kern="100" dirty="0">
              <a:solidFill>
                <a:srgbClr val="4D5156"/>
              </a:solidFill>
              <a:effectLst/>
              <a:highlight>
                <a:srgbClr val="FFFFFF"/>
              </a:highlight>
              <a:latin typeface="Aptos" panose="020B000402020202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b="1" kern="100" dirty="0">
                <a:solidFill>
                  <a:srgbClr val="4D5156"/>
                </a:solidFill>
                <a:effectLst/>
                <a:highlight>
                  <a:srgbClr val="FFFFFF"/>
                </a:highlight>
                <a:latin typeface="Aptos" panose="020B0004020202020204" pitchFamily="34" charset="0"/>
                <a:ea typeface="Calibri" panose="020F0502020204030204" pitchFamily="34" charset="0"/>
                <a:cs typeface="Times New Roman" panose="02020603050405020304" pitchFamily="18" charset="0"/>
              </a:rPr>
              <a:t>Resource needs/requirements </a:t>
            </a:r>
            <a:r>
              <a:rPr lang="en-US" sz="1200" kern="100" dirty="0">
                <a:solidFill>
                  <a:srgbClr val="4D5156"/>
                </a:solidFill>
                <a:effectLst/>
                <a:highlight>
                  <a:srgbClr val="FFFFFF"/>
                </a:highlight>
                <a:latin typeface="Aptos" panose="020B0004020202020204" pitchFamily="34" charset="0"/>
                <a:ea typeface="Calibri" panose="020F0502020204030204" pitchFamily="34" charset="0"/>
                <a:cs typeface="Times New Roman" panose="02020603050405020304" pitchFamily="18" charset="0"/>
              </a:rPr>
              <a:t>are </a:t>
            </a:r>
            <a:r>
              <a:rPr lang="en-US" sz="1200" b="0" kern="100" dirty="0">
                <a:solidFill>
                  <a:srgbClr val="4D5156"/>
                </a:solidFill>
                <a:effectLst/>
                <a:highlight>
                  <a:srgbClr val="FFFFFF"/>
                </a:highlight>
                <a:latin typeface="Aptos" panose="020B0004020202020204" pitchFamily="34" charset="0"/>
                <a:ea typeface="Calibri" panose="020F0502020204030204" pitchFamily="34" charset="0"/>
                <a:cs typeface="Times New Roman" panose="02020603050405020304" pitchFamily="18" charset="0"/>
              </a:rPr>
              <a:t>the personnel, </a:t>
            </a:r>
            <a:r>
              <a:rPr lang="en-US" sz="1200" b="0" kern="100" dirty="0">
                <a:solidFill>
                  <a:srgbClr val="040C28"/>
                </a:solidFill>
                <a:effectLst/>
                <a:highlight>
                  <a:srgbClr val="D3E3FD"/>
                </a:highlight>
                <a:latin typeface="Aptos" panose="020B0004020202020204" pitchFamily="34" charset="0"/>
                <a:ea typeface="Calibri" panose="020F0502020204030204" pitchFamily="34" charset="0"/>
                <a:cs typeface="Times New Roman" panose="02020603050405020304" pitchFamily="18" charset="0"/>
              </a:rPr>
              <a:t>material, equipment, and other miscellaneous resources needed </a:t>
            </a:r>
            <a:r>
              <a:rPr lang="en-US" sz="1200" kern="100" dirty="0">
                <a:solidFill>
                  <a:srgbClr val="040C28"/>
                </a:solidFill>
                <a:effectLst/>
                <a:highlight>
                  <a:srgbClr val="D3E3FD"/>
                </a:highlight>
                <a:latin typeface="Aptos" panose="020B0004020202020204" pitchFamily="34" charset="0"/>
                <a:ea typeface="Calibri" panose="020F0502020204030204" pitchFamily="34" charset="0"/>
                <a:cs typeface="Times New Roman" panose="02020603050405020304" pitchFamily="18" charset="0"/>
              </a:rPr>
              <a:t>to complete the work</a:t>
            </a:r>
            <a:r>
              <a:rPr lang="en-US" sz="1200" kern="100" dirty="0">
                <a:solidFill>
                  <a:srgbClr val="4D5156"/>
                </a:solidFill>
                <a:effectLst/>
                <a:highlight>
                  <a:srgbClr val="FFFFFF"/>
                </a:highlight>
                <a:latin typeface="Aptos" panose="020B0004020202020204" pitchFamily="34" charset="0"/>
                <a:ea typeface="Calibri" panose="020F0502020204030204" pitchFamily="34" charset="0"/>
                <a:cs typeface="Times New Roman" panose="02020603050405020304" pitchFamily="18" charset="0"/>
              </a:rPr>
              <a:t>. </a:t>
            </a:r>
            <a:endParaRPr lang="en-US" sz="1200" kern="1200" dirty="0">
              <a:solidFill>
                <a:srgbClr val="4D5156"/>
              </a:solidFill>
              <a:effectLst/>
              <a:highlight>
                <a:srgbClr val="FFFFFF"/>
              </a:highlight>
              <a:latin typeface="Aptos" panose="020B0004020202020204" pitchFamily="34" charset="0"/>
              <a:ea typeface="+mn-ea"/>
              <a:cs typeface="+mn-cs"/>
            </a:endParaRPr>
          </a:p>
          <a:p>
            <a:pPr marL="0" marR="0" indent="0">
              <a:lnSpc>
                <a:spcPct val="107000"/>
              </a:lnSpc>
              <a:spcBef>
                <a:spcPts val="0"/>
              </a:spcBef>
              <a:spcAft>
                <a:spcPts val="800"/>
              </a:spcAft>
              <a:buNone/>
            </a:pPr>
            <a:endParaRPr lang="en-US" sz="1200" kern="100" dirty="0">
              <a:effectLst/>
              <a:latin typeface="Aptos" panose="020B000402020202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b="1" kern="100" dirty="0">
                <a:effectLst/>
                <a:latin typeface="Aptos" panose="020B0004020202020204" pitchFamily="34" charset="0"/>
                <a:ea typeface="Calibri" panose="020F0502020204030204" pitchFamily="34" charset="0"/>
                <a:cs typeface="Times New Roman" panose="02020603050405020304" pitchFamily="18" charset="0"/>
              </a:rPr>
              <a:t>Resource allocation </a:t>
            </a:r>
            <a:r>
              <a:rPr lang="en-US" sz="1200" kern="100" dirty="0">
                <a:effectLst/>
                <a:latin typeface="Aptos" panose="020B0004020202020204" pitchFamily="34" charset="0"/>
                <a:ea typeface="Calibri" panose="020F0502020204030204" pitchFamily="34" charset="0"/>
                <a:cs typeface="Times New Roman" panose="02020603050405020304" pitchFamily="18" charset="0"/>
              </a:rPr>
              <a:t>is the process of identifying and assigning available resources to projects, tasks, or activities.</a:t>
            </a:r>
          </a:p>
          <a:p>
            <a:pPr marL="0" marR="0" indent="0">
              <a:lnSpc>
                <a:spcPct val="107000"/>
              </a:lnSpc>
              <a:spcBef>
                <a:spcPts val="0"/>
              </a:spcBef>
              <a:spcAft>
                <a:spcPts val="800"/>
              </a:spcAft>
              <a:buNone/>
            </a:pPr>
            <a:endParaRPr lang="en-US" sz="1200" kern="100" dirty="0">
              <a:solidFill>
                <a:srgbClr val="4D5156"/>
              </a:solidFill>
              <a:effectLst/>
              <a:highlight>
                <a:srgbClr val="FFFFFF"/>
              </a:highlight>
              <a:latin typeface="Aptos" panose="020B000402020202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b="1" kern="100" dirty="0">
                <a:solidFill>
                  <a:srgbClr val="4D5156"/>
                </a:solidFill>
                <a:effectLst/>
                <a:highlight>
                  <a:srgbClr val="FFFFFF"/>
                </a:highlight>
                <a:latin typeface="Aptos" panose="020B0004020202020204" pitchFamily="34" charset="0"/>
                <a:ea typeface="Calibri" panose="020F0502020204030204" pitchFamily="34" charset="0"/>
                <a:cs typeface="Times New Roman" panose="02020603050405020304" pitchFamily="18" charset="0"/>
              </a:rPr>
              <a:t>Committed resources </a:t>
            </a:r>
            <a:r>
              <a:rPr lang="en-US" sz="1200" kern="100" dirty="0">
                <a:solidFill>
                  <a:srgbClr val="4D5156"/>
                </a:solidFill>
                <a:effectLst/>
                <a:highlight>
                  <a:srgbClr val="FFFFFF"/>
                </a:highlight>
                <a:latin typeface="Aptos" panose="020B0004020202020204" pitchFamily="34" charset="0"/>
                <a:ea typeface="Calibri" panose="020F0502020204030204" pitchFamily="34" charset="0"/>
                <a:cs typeface="Times New Roman" panose="02020603050405020304" pitchFamily="18" charset="0"/>
              </a:rPr>
              <a:t>are </a:t>
            </a:r>
            <a:r>
              <a:rPr lang="en-US" sz="1200" kern="100" dirty="0">
                <a:effectLst/>
                <a:latin typeface="Aptos" panose="020B0004020202020204" pitchFamily="34" charset="0"/>
                <a:ea typeface="Calibri" panose="020F0502020204030204" pitchFamily="34" charset="0"/>
                <a:cs typeface="Times New Roman" panose="02020603050405020304" pitchFamily="18" charset="0"/>
              </a:rPr>
              <a:t>resources (</a:t>
            </a:r>
            <a:r>
              <a:rPr lang="en-US" sz="1200" kern="100" dirty="0">
                <a:solidFill>
                  <a:srgbClr val="040C28"/>
                </a:solidFill>
                <a:effectLst/>
                <a:highlight>
                  <a:srgbClr val="D3E3FD"/>
                </a:highlight>
                <a:latin typeface="Aptos" panose="020B0004020202020204" pitchFamily="34" charset="0"/>
                <a:ea typeface="Calibri" panose="020F0502020204030204" pitchFamily="34" charset="0"/>
                <a:cs typeface="Times New Roman" panose="02020603050405020304" pitchFamily="18" charset="0"/>
              </a:rPr>
              <a:t>time, money, or materials</a:t>
            </a:r>
            <a:r>
              <a:rPr lang="en-US" sz="1200" kern="100" dirty="0">
                <a:solidFill>
                  <a:srgbClr val="4D5156"/>
                </a:solidFill>
                <a:effectLst/>
                <a:highlight>
                  <a:srgbClr val="FFFFFF"/>
                </a:highlight>
                <a:latin typeface="Aptos" panose="020B0004020202020204" pitchFamily="34" charset="0"/>
                <a:ea typeface="Calibri" panose="020F0502020204030204" pitchFamily="34" charset="0"/>
                <a:cs typeface="Times New Roman" panose="02020603050405020304" pitchFamily="18" charset="0"/>
              </a:rPr>
              <a:t>) </a:t>
            </a:r>
            <a:r>
              <a:rPr lang="en-US" sz="1200" kern="100" dirty="0">
                <a:solidFill>
                  <a:srgbClr val="040C28"/>
                </a:solidFill>
                <a:effectLst/>
                <a:highlight>
                  <a:srgbClr val="D3E3FD"/>
                </a:highlight>
                <a:latin typeface="Aptos" panose="020B0004020202020204" pitchFamily="34" charset="0"/>
                <a:ea typeface="Calibri" panose="020F0502020204030204" pitchFamily="34" charset="0"/>
                <a:cs typeface="Times New Roman" panose="02020603050405020304" pitchFamily="18" charset="0"/>
              </a:rPr>
              <a:t>promised/dedicated to be provided in a plan of action.</a:t>
            </a:r>
            <a:endParaRPr lang="en-US" sz="1200" kern="100" dirty="0">
              <a:solidFill>
                <a:schemeClr val="tx1"/>
              </a:solidFill>
              <a:effectLst/>
              <a:highlight>
                <a:srgbClr val="D3E3FD"/>
              </a:highlight>
              <a:latin typeface="Aptos" panose="020B00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ptos" panose="020B0004020202020204" pitchFamily="34" charset="0"/>
              </a:rPr>
              <a:t>Some of these key terms (pledge, commitment,  budget) are defined in the next slide</a:t>
            </a:r>
            <a:r>
              <a:rPr lang="en-GB" altLang="en-US" sz="1200" b="0" dirty="0">
                <a:latin typeface="Aptos" panose="020B0004020202020204" pitchFamily="34" charset="0"/>
              </a:rPr>
              <a:t>.</a:t>
            </a:r>
            <a:endParaRPr lang="en-US" sz="1200" b="0" dirty="0">
              <a:latin typeface="Aptos"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17</a:t>
            </a:fld>
            <a:endParaRPr lang="en-US"/>
          </a:p>
        </p:txBody>
      </p:sp>
    </p:spTree>
    <p:extLst>
      <p:ext uri="{BB962C8B-B14F-4D97-AF65-F5344CB8AC3E}">
        <p14:creationId xmlns:p14="http://schemas.microsoft.com/office/powerpoint/2010/main" val="853240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While these were already mentioned in a previous slide, it is important to refresh our memory here.</a:t>
            </a:r>
          </a:p>
          <a:p>
            <a:pPr marL="0" indent="0">
              <a:buNone/>
            </a:pPr>
            <a:endParaRPr lang="en-US" sz="1200" dirty="0"/>
          </a:p>
          <a:p>
            <a:pPr marL="0" indent="0">
              <a:buNone/>
            </a:pPr>
            <a:r>
              <a:rPr lang="en-US" sz="1200" dirty="0"/>
              <a:t>Because FPSA tracks </a:t>
            </a:r>
            <a:r>
              <a:rPr lang="en-US" sz="1200" u="sng" dirty="0"/>
              <a:t>actual FP expenditures</a:t>
            </a:r>
            <a:r>
              <a:rPr lang="en-US" sz="1200" u="none" dirty="0"/>
              <a:t>, it is important to re-emphasize on the key terms encountered that could be confused with actual expenditures. </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18</a:t>
            </a:fld>
            <a:endParaRPr lang="en-US"/>
          </a:p>
        </p:txBody>
      </p:sp>
    </p:spTree>
    <p:extLst>
      <p:ext uri="{BB962C8B-B14F-4D97-AF65-F5344CB8AC3E}">
        <p14:creationId xmlns:p14="http://schemas.microsoft.com/office/powerpoint/2010/main" val="1289828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latin typeface="+mn-lt"/>
              </a:rPr>
              <a:t>FPSA focuses on actual spending.</a:t>
            </a:r>
          </a:p>
          <a:p>
            <a:pPr marL="0" indent="0">
              <a:buNone/>
            </a:pPr>
            <a:endParaRPr lang="en-US" sz="1200" b="0" i="0" dirty="0">
              <a:solidFill>
                <a:srgbClr val="410007"/>
              </a:solidFill>
              <a:effectLst/>
              <a:highlight>
                <a:srgbClr val="FFFFFF"/>
              </a:highlight>
              <a:latin typeface="+mn-lt"/>
            </a:endParaRPr>
          </a:p>
          <a:p>
            <a:pPr marL="0" indent="0">
              <a:buNone/>
            </a:pPr>
            <a:r>
              <a:rPr lang="en-US" sz="1200" b="0" i="0" dirty="0">
                <a:solidFill>
                  <a:srgbClr val="410007"/>
                </a:solidFill>
                <a:effectLst/>
                <a:highlight>
                  <a:srgbClr val="FFFFFF"/>
                </a:highlight>
                <a:latin typeface="+mn-lt"/>
              </a:rPr>
              <a:t>Actual expenditures is </a:t>
            </a:r>
            <a:r>
              <a:rPr lang="en-US" sz="1200" b="0" i="0" dirty="0">
                <a:solidFill>
                  <a:srgbClr val="040C28"/>
                </a:solidFill>
                <a:effectLst/>
                <a:highlight>
                  <a:srgbClr val="D3E3FD"/>
                </a:highlight>
                <a:latin typeface="+mn-lt"/>
              </a:rPr>
              <a:t>the value of finished goods and services, that is </a:t>
            </a:r>
            <a:r>
              <a:rPr lang="en-US" sz="1200" dirty="0">
                <a:latin typeface="+mn-lt"/>
              </a:rPr>
              <a:t>the total amount of cash/goods spent during a period.</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19</a:t>
            </a:fld>
            <a:endParaRPr lang="en-US"/>
          </a:p>
        </p:txBody>
      </p:sp>
    </p:spTree>
    <p:extLst>
      <p:ext uri="{BB962C8B-B14F-4D97-AF65-F5344CB8AC3E}">
        <p14:creationId xmlns:p14="http://schemas.microsoft.com/office/powerpoint/2010/main" val="1482697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training will introduce Track20’s Family Planning Spending Assessment (FPSA) methodology, walk you through concepts and calculations important to the process, and how results are reported and disseminated. </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2</a:t>
            </a:fld>
            <a:endParaRPr lang="en-US"/>
          </a:p>
        </p:txBody>
      </p:sp>
    </p:spTree>
    <p:extLst>
      <p:ext uri="{BB962C8B-B14F-4D97-AF65-F5344CB8AC3E}">
        <p14:creationId xmlns:p14="http://schemas.microsoft.com/office/powerpoint/2010/main" val="2694558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mn-lt"/>
              </a:rPr>
              <a:t>Consultants/data collectors will encounter a variety of accounting practices in the field, some accrual and other cash</a:t>
            </a:r>
            <a:endParaRPr lang="en-US" altLang="en-US" sz="1200" b="0" dirty="0">
              <a:solidFill>
                <a:srgbClr val="0070C0"/>
              </a:solidFill>
              <a:latin typeface="+mn-lt"/>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altLang="en-US" sz="1200" b="1" dirty="0">
              <a:solidFill>
                <a:srgbClr val="0070C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0070C0"/>
                </a:solidFill>
                <a:latin typeface="+mn-lt"/>
              </a:rPr>
              <a:t>Recommendation:</a:t>
            </a:r>
            <a:r>
              <a:rPr lang="en-US" altLang="en-US" sz="1200" b="0" dirty="0">
                <a:solidFill>
                  <a:srgbClr val="0070C0"/>
                </a:solidFill>
                <a:latin typeface="+mn-lt"/>
              </a:rPr>
              <a:t> Follow accrual method to the extend possible</a:t>
            </a:r>
            <a:endParaRPr lang="en-US" altLang="en-US" sz="1200" b="0" dirty="0">
              <a:latin typeface="+mn-lt"/>
            </a:endParaRP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20</a:t>
            </a:fld>
            <a:endParaRPr lang="en-US"/>
          </a:p>
        </p:txBody>
      </p:sp>
    </p:spTree>
    <p:extLst>
      <p:ext uri="{BB962C8B-B14F-4D97-AF65-F5344CB8AC3E}">
        <p14:creationId xmlns:p14="http://schemas.microsoft.com/office/powerpoint/2010/main" val="4263467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latin typeface="+mn-lt"/>
              </a:rPr>
              <a:t>In this example, the expenditure is accounted for 2016 because FPSA follows </a:t>
            </a:r>
            <a:r>
              <a:rPr lang="en-GB" altLang="en-US" sz="1200" dirty="0">
                <a:solidFill>
                  <a:schemeClr val="bg1"/>
                </a:solidFill>
                <a:latin typeface="+mn-lt"/>
              </a:rPr>
              <a:t>the </a:t>
            </a:r>
            <a:r>
              <a:rPr lang="en-GB" altLang="en-US" sz="1200" b="1" dirty="0">
                <a:solidFill>
                  <a:schemeClr val="bg1"/>
                </a:solidFill>
                <a:latin typeface="+mn-lt"/>
              </a:rPr>
              <a:t>Accrual Method </a:t>
            </a:r>
            <a:r>
              <a:rPr lang="en-GB" altLang="en-US" sz="1200" dirty="0">
                <a:solidFill>
                  <a:schemeClr val="bg1"/>
                </a:solidFill>
                <a:latin typeface="+mn-lt"/>
              </a:rPr>
              <a:t>of accounting </a:t>
            </a:r>
            <a:r>
              <a:rPr lang="en-US" sz="1200" dirty="0">
                <a:latin typeface="+mn-lt"/>
              </a:rPr>
              <a:t>(accrual method). The cash basis of accounting will record this as 2017 expenditure. </a:t>
            </a:r>
          </a:p>
          <a:p>
            <a:pPr marL="0" indent="0">
              <a:buNone/>
            </a:pPr>
            <a:endParaRPr lang="en-US" sz="1200" dirty="0">
              <a:latin typeface="+mn-lt"/>
            </a:endParaRPr>
          </a:p>
          <a:p>
            <a:pPr marL="0" indent="0">
              <a:buNone/>
            </a:pPr>
            <a:r>
              <a:rPr lang="en-US" sz="1200" dirty="0">
                <a:latin typeface="+mn-lt"/>
              </a:rPr>
              <a:t>Always follow the </a:t>
            </a:r>
            <a:r>
              <a:rPr lang="en-GB" altLang="en-US" sz="1200" b="1" dirty="0">
                <a:solidFill>
                  <a:schemeClr val="bg1"/>
                </a:solidFill>
                <a:latin typeface="+mn-lt"/>
              </a:rPr>
              <a:t>Accrual Method.</a:t>
            </a:r>
            <a:endParaRPr lang="en-GB" altLang="en-US" sz="1200" dirty="0">
              <a:solidFill>
                <a:schemeClr val="bg1"/>
              </a:solidFill>
              <a:latin typeface="+mn-lt"/>
            </a:endParaRP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21</a:t>
            </a:fld>
            <a:endParaRPr lang="en-US"/>
          </a:p>
        </p:txBody>
      </p:sp>
    </p:spTree>
    <p:extLst>
      <p:ext uri="{BB962C8B-B14F-4D97-AF65-F5344CB8AC3E}">
        <p14:creationId xmlns:p14="http://schemas.microsoft.com/office/powerpoint/2010/main" val="28449951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This is a slightly more complex example of what consultants will encounter on the field. </a:t>
            </a:r>
          </a:p>
          <a:p>
            <a:pPr marL="0" indent="0">
              <a:buNone/>
            </a:pPr>
            <a:endParaRPr lang="en-US" sz="1200" dirty="0"/>
          </a:p>
          <a:p>
            <a:pPr marL="0" indent="0">
              <a:buNone/>
            </a:pPr>
            <a:r>
              <a:rPr lang="en-US" sz="1200" dirty="0"/>
              <a:t>Note the word “distribution” here. The percent distribution is </a:t>
            </a:r>
            <a:r>
              <a:rPr lang="en-US" sz="1200" dirty="0" err="1"/>
              <a:t>is</a:t>
            </a:r>
            <a:r>
              <a:rPr lang="en-US" sz="1200" dirty="0"/>
              <a:t> key in determining what the FPSA 2016 and 2017 expenditures will look like.</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22</a:t>
            </a:fld>
            <a:endParaRPr lang="en-US"/>
          </a:p>
        </p:txBody>
      </p:sp>
    </p:spTree>
    <p:extLst>
      <p:ext uri="{BB962C8B-B14F-4D97-AF65-F5344CB8AC3E}">
        <p14:creationId xmlns:p14="http://schemas.microsoft.com/office/powerpoint/2010/main" val="4027347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Since FPSA follows the accrual method, that is </a:t>
            </a:r>
            <a:r>
              <a:rPr lang="en-US" altLang="en-US" sz="1200" dirty="0">
                <a:latin typeface="+mn-lt"/>
              </a:rPr>
              <a:t>expenses are recorded as they occur, regardless of whether or not cash actually changed hands, using the distribution key, respectively USD 10,000 and USD 90,000 will be recorded as 2016 and 2017 FP expenditures.</a:t>
            </a:r>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23</a:t>
            </a:fld>
            <a:endParaRPr lang="en-US"/>
          </a:p>
        </p:txBody>
      </p:sp>
    </p:spTree>
    <p:extLst>
      <p:ext uri="{BB962C8B-B14F-4D97-AF65-F5344CB8AC3E}">
        <p14:creationId xmlns:p14="http://schemas.microsoft.com/office/powerpoint/2010/main" val="25480224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latin typeface="+mn-lt"/>
              </a:rPr>
              <a:t>The key take aways from this section are summarized on this slide. </a:t>
            </a:r>
          </a:p>
          <a:p>
            <a:pPr marL="0" indent="0">
              <a:buNone/>
            </a:pPr>
            <a:endParaRPr lang="en-US" sz="1200" dirty="0">
              <a:latin typeface="+mn-lt"/>
            </a:endParaRPr>
          </a:p>
          <a:p>
            <a:pPr marL="0" indent="0">
              <a:buNone/>
            </a:pPr>
            <a:r>
              <a:rPr lang="en-US" sz="1200" dirty="0">
                <a:latin typeface="+mn-lt"/>
              </a:rPr>
              <a:t>Always follow Accrual method of accounting and record </a:t>
            </a:r>
            <a:r>
              <a:rPr lang="en-US" altLang="en-US" sz="1200" dirty="0">
                <a:solidFill>
                  <a:schemeClr val="bg2"/>
                </a:solidFill>
                <a:latin typeface="+mn-lt"/>
              </a:rPr>
              <a:t>records expenditures when they are incurred, regardless of when cash is exchanged.</a:t>
            </a:r>
            <a:r>
              <a:rPr lang="en-US" altLang="en-US" sz="1200" dirty="0">
                <a:latin typeface="+mn-lt"/>
              </a:rPr>
              <a:t> </a:t>
            </a: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effectLst/>
              <a:latin typeface="+mn-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mn-lt"/>
                <a:ea typeface="Times New Roman" panose="02020603050405020304" pitchFamily="18" charset="0"/>
              </a:rPr>
              <a:t>Most</a:t>
            </a:r>
            <a:r>
              <a:rPr lang="en-US" sz="1200" b="0" i="0" u="none" strike="noStrike" baseline="0" dirty="0">
                <a:latin typeface="+mn-lt"/>
              </a:rPr>
              <a:t> expenditure categories (personnel, </a:t>
            </a:r>
            <a:r>
              <a:rPr lang="en-US" sz="1200" i="1" dirty="0">
                <a:latin typeface="+mn-lt"/>
              </a:rPr>
              <a:t>...</a:t>
            </a:r>
            <a:r>
              <a:rPr lang="en-US" sz="1200" b="0" i="0" u="none" strike="noStrike" baseline="0" dirty="0">
                <a:latin typeface="+mn-lt"/>
              </a:rPr>
              <a:t>) are </a:t>
            </a:r>
            <a:r>
              <a:rPr lang="en-US" sz="1200" dirty="0">
                <a:latin typeface="+mn-lt"/>
              </a:rPr>
              <a:t>from the ‘entire’ health systems and should be estimated.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More details on the estimation process of shared expenditures </a:t>
            </a:r>
            <a:r>
              <a:rPr lang="en-GB" altLang="en-US" sz="1200" b="0" dirty="0">
                <a:latin typeface="+mn-lt"/>
              </a:rPr>
              <a:t>are provided in a subsequent presentation.</a:t>
            </a:r>
            <a:endParaRPr lang="en-US" sz="1200" b="0" dirty="0">
              <a:latin typeface="+mn-lt"/>
            </a:endParaRP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24</a:t>
            </a:fld>
            <a:endParaRPr lang="en-US"/>
          </a:p>
        </p:txBody>
      </p:sp>
    </p:spTree>
    <p:extLst>
      <p:ext uri="{BB962C8B-B14F-4D97-AF65-F5344CB8AC3E}">
        <p14:creationId xmlns:p14="http://schemas.microsoft.com/office/powerpoint/2010/main" val="4819290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Since the FPSA uses an approach derived from the National AIDS Spending Assessment (NASA) methods, the FPSA classifications also follows the same method of classification but applied to FP.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section provide information on the classification, which ensures the FP </a:t>
            </a:r>
            <a:r>
              <a:rPr lang="en-US" altLang="en-US" sz="1200" dirty="0"/>
              <a:t>categories are </a:t>
            </a:r>
            <a:r>
              <a:rPr lang="en-US" altLang="en-US" sz="1200" dirty="0">
                <a:solidFill>
                  <a:schemeClr val="bg2"/>
                </a:solidFill>
              </a:rPr>
              <a:t>mutually exclusive </a:t>
            </a:r>
            <a:r>
              <a:rPr lang="en-US" altLang="en-US" sz="1200" dirty="0"/>
              <a:t>and </a:t>
            </a:r>
            <a:r>
              <a:rPr lang="en-US" altLang="en-US" sz="1200" dirty="0">
                <a:solidFill>
                  <a:schemeClr val="bg2"/>
                </a:solidFill>
              </a:rPr>
              <a:t>exhaustive</a:t>
            </a:r>
            <a:r>
              <a:rPr lang="en-US" sz="1200" dirty="0"/>
              <a:t>. </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25</a:t>
            </a:fld>
            <a:endParaRPr lang="en-US"/>
          </a:p>
        </p:txBody>
      </p:sp>
    </p:spTree>
    <p:extLst>
      <p:ext uri="{BB962C8B-B14F-4D97-AF65-F5344CB8AC3E}">
        <p14:creationId xmlns:p14="http://schemas.microsoft.com/office/powerpoint/2010/main" val="11870406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Standard and harmonized FP classifications are important in financial tracking for country trends, and international comparisons.</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26</a:t>
            </a:fld>
            <a:endParaRPr lang="en-US"/>
          </a:p>
        </p:txBody>
      </p:sp>
    </p:spTree>
    <p:extLst>
      <p:ext uri="{BB962C8B-B14F-4D97-AF65-F5344CB8AC3E}">
        <p14:creationId xmlns:p14="http://schemas.microsoft.com/office/powerpoint/2010/main" val="41113253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mn-lt"/>
              </a:rPr>
              <a:t>As mentioned previously, FPSA captures financial flows and expenditures according to three </a:t>
            </a:r>
            <a:r>
              <a:rPr lang="en-US" altLang="en-US" sz="1200" b="1" dirty="0">
                <a:solidFill>
                  <a:schemeClr val="bg2"/>
                </a:solidFill>
                <a:latin typeface="+mn-lt"/>
              </a:rPr>
              <a:t>dimensions </a:t>
            </a:r>
            <a:r>
              <a:rPr lang="en-US" altLang="en-US" sz="1200" b="1" dirty="0">
                <a:latin typeface="+mn-lt"/>
              </a:rPr>
              <a:t>and four</a:t>
            </a:r>
            <a:r>
              <a:rPr lang="en-US" altLang="en-US" sz="1200" b="1" dirty="0">
                <a:solidFill>
                  <a:srgbClr val="E93E35"/>
                </a:solidFill>
                <a:latin typeface="+mn-lt"/>
              </a:rPr>
              <a:t> </a:t>
            </a:r>
            <a:r>
              <a:rPr lang="en-US" altLang="en-US" sz="1200" b="1" dirty="0">
                <a:solidFill>
                  <a:schemeClr val="tx2"/>
                </a:solidFill>
                <a:latin typeface="+mn-lt"/>
              </a:rPr>
              <a:t>vectors.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0" dirty="0">
              <a:latin typeface="+mn-lt"/>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dirty="0">
                <a:latin typeface="+mn-lt"/>
              </a:rPr>
              <a:t>Under the Financing dimension, Financing Sources are entities that </a:t>
            </a:r>
            <a:r>
              <a:rPr lang="en-US" altLang="en-US" sz="1200" b="0" dirty="0">
                <a:solidFill>
                  <a:srgbClr val="00B0F0"/>
                </a:solidFill>
                <a:latin typeface="+mn-lt"/>
              </a:rPr>
              <a:t>provide resources </a:t>
            </a:r>
            <a:r>
              <a:rPr lang="en-US" altLang="en-US" sz="1200" b="0" dirty="0">
                <a:latin typeface="+mn-lt"/>
              </a:rPr>
              <a:t>to the Financing Agents.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Times New Roman" panose="02020603050405020304" pitchFamily="18" charset="0"/>
                <a:cs typeface="Calibri" panose="020F0502020204030204" pitchFamily="34" charset="0"/>
              </a:rPr>
              <a:t>Financing Agent and purchasers are economic/institutional units/entities that manage and decide on the use of funds for payment or purchase of FP services, FP commodities. They collect revenue, pool financial resources, pay for service provision, and make programmatic decisions (allocation and purchase modalities).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dirty="0">
                <a:latin typeface="+mn-lt"/>
              </a:rPr>
              <a:t>Under Provision, Service Providers are entities </a:t>
            </a:r>
            <a:r>
              <a:rPr lang="en-US" altLang="en-US" sz="1200" b="0" dirty="0">
                <a:solidFill>
                  <a:srgbClr val="00B0F0"/>
                </a:solidFill>
                <a:latin typeface="+mn-lt"/>
              </a:rPr>
              <a:t>responsible for the or engage </a:t>
            </a:r>
            <a:r>
              <a:rPr lang="en-US" altLang="en-US" sz="1200" b="0" dirty="0">
                <a:solidFill>
                  <a:srgbClr val="FF0000"/>
                </a:solidFill>
                <a:latin typeface="+mn-lt"/>
              </a:rPr>
              <a:t> </a:t>
            </a:r>
            <a:r>
              <a:rPr lang="en-US" altLang="en-US" sz="1200" b="0" dirty="0">
                <a:latin typeface="+mn-lt"/>
              </a:rPr>
              <a:t>in the production, provision FP of services.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dirty="0">
                <a:latin typeface="+mn-lt"/>
              </a:rPr>
              <a:t>And under Use, FP Spending Categories r</a:t>
            </a:r>
            <a:r>
              <a:rPr lang="en-US" sz="1200" dirty="0">
                <a:effectLst/>
                <a:latin typeface="+mn-lt"/>
                <a:ea typeface="Times New Roman" panose="02020603050405020304" pitchFamily="18" charset="0"/>
                <a:cs typeface="Times New Roman" panose="02020603050405020304" pitchFamily="18" charset="0"/>
              </a:rPr>
              <a:t>eflect programmatic interventions/FP method, from policy and programs to interventions (FP-related interventions and activities).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b="0" dirty="0"/>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27</a:t>
            </a:fld>
            <a:endParaRPr lang="en-US"/>
          </a:p>
        </p:txBody>
      </p:sp>
    </p:spTree>
    <p:extLst>
      <p:ext uri="{BB962C8B-B14F-4D97-AF65-F5344CB8AC3E}">
        <p14:creationId xmlns:p14="http://schemas.microsoft.com/office/powerpoint/2010/main" val="4758736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i="0" dirty="0">
                <a:solidFill>
                  <a:srgbClr val="4D5156"/>
                </a:solidFill>
                <a:effectLst/>
                <a:highlight>
                  <a:srgbClr val="FFFFFF"/>
                </a:highlight>
                <a:latin typeface="+mn-lt"/>
              </a:rPr>
              <a:t>Funding/financing sources consist of </a:t>
            </a:r>
            <a:r>
              <a:rPr lang="en-US" sz="1200" b="0" i="0" dirty="0">
                <a:solidFill>
                  <a:srgbClr val="040C28"/>
                </a:solidFill>
                <a:effectLst/>
                <a:highlight>
                  <a:srgbClr val="D3E3FD"/>
                </a:highlight>
                <a:latin typeface="+mn-lt"/>
              </a:rPr>
              <a:t>financial institutions/ministries that provide funding to finance specific programs and projects</a:t>
            </a:r>
            <a:r>
              <a:rPr lang="en-US" sz="1200" b="0" i="0" dirty="0">
                <a:solidFill>
                  <a:srgbClr val="4D5156"/>
                </a:solidFill>
                <a:effectLst/>
                <a:highlight>
                  <a:srgbClr val="FFFFFF"/>
                </a:highlight>
                <a:latin typeface="+mn-lt"/>
              </a:rPr>
              <a:t>.</a:t>
            </a:r>
          </a:p>
          <a:p>
            <a:pPr marL="0" indent="0">
              <a:buNone/>
            </a:pPr>
            <a:endParaRPr lang="en-US" sz="1200" dirty="0">
              <a:latin typeface="+mn-lt"/>
            </a:endParaRPr>
          </a:p>
          <a:p>
            <a:pPr marL="0" indent="0">
              <a:buNone/>
            </a:pPr>
            <a:r>
              <a:rPr lang="en-US" sz="1200" dirty="0">
                <a:latin typeface="+mn-lt"/>
              </a:rPr>
              <a:t>While several FP financing sources could exist in a country, FPSA focuses ONLY on public/domestic expenditures.</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28</a:t>
            </a:fld>
            <a:endParaRPr lang="en-US"/>
          </a:p>
        </p:txBody>
      </p:sp>
    </p:spTree>
    <p:extLst>
      <p:ext uri="{BB962C8B-B14F-4D97-AF65-F5344CB8AC3E}">
        <p14:creationId xmlns:p14="http://schemas.microsoft.com/office/powerpoint/2010/main" val="27427647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n-lt"/>
                <a:ea typeface="Times New Roman" panose="02020603050405020304" pitchFamily="18" charset="0"/>
                <a:cs typeface="Calibri" panose="020F0502020204030204" pitchFamily="34" charset="0"/>
              </a:rPr>
              <a:t>Financing Agent and purchasers are economic/institutional units/entities that manage and decide on the use of funds for payment or purchase of FP services, FP commodities. They collect revenue, pool financial resources, pay for service provision, and make programmatic decisions (allocation and purchase modalities).</a:t>
            </a:r>
          </a:p>
          <a:p>
            <a:pPr marL="0" indent="0">
              <a:buNone/>
            </a:pPr>
            <a:endParaRPr lang="en-US" sz="1200" dirty="0">
              <a:latin typeface="+mn-lt"/>
            </a:endParaRPr>
          </a:p>
          <a:p>
            <a:pPr marL="0" indent="0">
              <a:buNone/>
            </a:pPr>
            <a:r>
              <a:rPr lang="en-US" sz="1200" dirty="0">
                <a:latin typeface="+mn-lt"/>
              </a:rPr>
              <a:t>Other financing agents NOT to be included in the FPSA are</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mn-lt"/>
                <a:ea typeface="Calibri" panose="020F0502020204030204" pitchFamily="34" charset="0"/>
                <a:cs typeface="Times New Roman" panose="02020603050405020304" pitchFamily="18" charset="0"/>
              </a:rPr>
              <a:t>Private sector Agents: </a:t>
            </a:r>
            <a:r>
              <a:rPr lang="en-US" sz="1200" dirty="0">
                <a:effectLst/>
                <a:latin typeface="+mn-lt"/>
              </a:rPr>
              <a:t>households, private insurance firms, private employers, for-profit and not-for-profit organizations, national NGOs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mn-lt"/>
              </a:rPr>
              <a:t>International: Include wide range of entities such as bilateral, multilateral, foundations such the Gates Foundation, and international NGOs</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29</a:t>
            </a:fld>
            <a:endParaRPr lang="en-US"/>
          </a:p>
        </p:txBody>
      </p:sp>
    </p:spTree>
    <p:extLst>
      <p:ext uri="{BB962C8B-B14F-4D97-AF65-F5344CB8AC3E}">
        <p14:creationId xmlns:p14="http://schemas.microsoft.com/office/powerpoint/2010/main" val="2997905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section will introduce the Family Planning Spending Assessment and provide information on the background and motivation of gathering FP domestic expenditures.</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3</a:t>
            </a:fld>
            <a:endParaRPr lang="en-US"/>
          </a:p>
        </p:txBody>
      </p:sp>
    </p:spTree>
    <p:extLst>
      <p:ext uri="{BB962C8B-B14F-4D97-AF65-F5344CB8AC3E}">
        <p14:creationId xmlns:p14="http://schemas.microsoft.com/office/powerpoint/2010/main" val="16096339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Service providers are health institutions such as hospital, clinic,... that provide FP services to beneficiary populations. That is, providers are entities where the final products (personnel salaries, commodities, FP methods... ) are consumed.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To identify a service provider, first identify the </a:t>
            </a:r>
            <a:r>
              <a:rPr lang="en-US" altLang="en-US" sz="1200" b="1" dirty="0">
                <a:solidFill>
                  <a:srgbClr val="00B0F0"/>
                </a:solidFill>
              </a:rPr>
              <a:t>type of service and the final product (FP Spending Category).</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30</a:t>
            </a:fld>
            <a:endParaRPr lang="en-US"/>
          </a:p>
        </p:txBody>
      </p:sp>
    </p:spTree>
    <p:extLst>
      <p:ext uri="{BB962C8B-B14F-4D97-AF65-F5344CB8AC3E}">
        <p14:creationId xmlns:p14="http://schemas.microsoft.com/office/powerpoint/2010/main" val="6821460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To identify a service provider, first identify the </a:t>
            </a:r>
            <a:r>
              <a:rPr lang="en-US" altLang="en-US" sz="1200" b="1" dirty="0">
                <a:solidFill>
                  <a:srgbClr val="00B0F0"/>
                </a:solidFill>
              </a:rPr>
              <a:t>type of service and the final product (FP Spending Category)</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31</a:t>
            </a:fld>
            <a:endParaRPr lang="en-US"/>
          </a:p>
        </p:txBody>
      </p:sp>
    </p:spTree>
    <p:extLst>
      <p:ext uri="{BB962C8B-B14F-4D97-AF65-F5344CB8AC3E}">
        <p14:creationId xmlns:p14="http://schemas.microsoft.com/office/powerpoint/2010/main" val="2041181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latin typeface="+mn-lt"/>
              </a:rPr>
              <a:t>FP Spending Categories r</a:t>
            </a:r>
            <a:r>
              <a:rPr lang="en-US" sz="1200" dirty="0">
                <a:effectLst/>
                <a:latin typeface="+mn-lt"/>
                <a:ea typeface="Times New Roman" panose="02020603050405020304" pitchFamily="18" charset="0"/>
                <a:cs typeface="Times New Roman" panose="02020603050405020304" pitchFamily="18" charset="0"/>
              </a:rPr>
              <a:t>eflect programmatic interventions/FP method, from policy and programs to interventions (FP-related interventions and activities).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solidFill>
                <a:srgbClr val="111111"/>
              </a:solidFill>
              <a:effectLst/>
              <a:highlight>
                <a:srgbClr val="FFFFFF"/>
              </a:highligh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solidFill>
                  <a:srgbClr val="111111"/>
                </a:solidFill>
                <a:effectLst/>
                <a:highlight>
                  <a:srgbClr val="FFFFFF"/>
                </a:highlight>
                <a:latin typeface="+mn-lt"/>
                <a:ea typeface="Calibri" panose="020F0502020204030204" pitchFamily="34" charset="0"/>
                <a:cs typeface="Times New Roman" panose="02020603050405020304" pitchFamily="18" charset="0"/>
              </a:rPr>
              <a:t>The objective here is to explain FP financial classifications, a structure whereby FP expenditures are systematically organized for clear identification and accounting.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mn-lt"/>
                <a:ea typeface="Calibri" panose="020F0502020204030204" pitchFamily="34" charset="0"/>
                <a:cs typeface="Times New Roman" panose="02020603050405020304" pitchFamily="18" charset="0"/>
              </a:rPr>
              <a:t>The first level of classification is whether the activity takes place at site-level or above-site level. </a:t>
            </a:r>
          </a:p>
          <a:p>
            <a:pPr marL="0" marR="0" algn="just">
              <a:spcBef>
                <a:spcPts val="0"/>
              </a:spcBef>
              <a:spcAft>
                <a:spcPts val="0"/>
              </a:spcAft>
            </a:pPr>
            <a:endParaRPr lang="en-US" sz="1200" b="1" dirty="0">
              <a:effectLst/>
              <a:latin typeface="+mn-lt"/>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1200" b="1" dirty="0">
                <a:effectLst/>
                <a:latin typeface="+mn-lt"/>
                <a:ea typeface="Times New Roman" panose="02020603050405020304" pitchFamily="18" charset="0"/>
                <a:cs typeface="Times New Roman" panose="02020603050405020304" pitchFamily="18" charset="0"/>
              </a:rPr>
              <a:t>Site-level:</a:t>
            </a:r>
            <a:r>
              <a:rPr lang="en-US" sz="1200" dirty="0">
                <a:effectLst/>
                <a:latin typeface="+mn-lt"/>
                <a:ea typeface="Times New Roman" panose="02020603050405020304" pitchFamily="18" charset="0"/>
                <a:cs typeface="Times New Roman" panose="02020603050405020304" pitchFamily="18" charset="0"/>
              </a:rPr>
              <a:t> Activities that occur at the point of service delivery or facility level and are categorized by the implementation of FP activities in specific communities or facilities. This includes both direct FP services to beneficiaries and non-service delivery (technical assistance, site-level training, mentoring (caring for individuals’ long-term development) and supervision) at the site/community level.</a:t>
            </a:r>
          </a:p>
          <a:p>
            <a:pPr marL="0" marR="0" algn="just">
              <a:spcBef>
                <a:spcPts val="0"/>
              </a:spcBef>
              <a:spcAft>
                <a:spcPts val="0"/>
              </a:spcAft>
            </a:pPr>
            <a:r>
              <a:rPr lang="en-US" sz="1200" dirty="0">
                <a:effectLst/>
                <a:latin typeface="+mn-lt"/>
                <a:ea typeface="Times New Roman" panose="02020603050405020304" pitchFamily="18" charset="0"/>
                <a:cs typeface="Times New Roman" panose="02020603050405020304" pitchFamily="18" charset="0"/>
              </a:rPr>
              <a:t> </a:t>
            </a:r>
          </a:p>
          <a:p>
            <a:pPr marL="0" marR="0" algn="just">
              <a:spcBef>
                <a:spcPts val="0"/>
              </a:spcBef>
              <a:spcAft>
                <a:spcPts val="0"/>
              </a:spcAft>
            </a:pPr>
            <a:r>
              <a:rPr lang="en-US" sz="1200" b="1" dirty="0">
                <a:effectLst/>
                <a:latin typeface="+mn-lt"/>
                <a:ea typeface="Times New Roman" panose="02020603050405020304" pitchFamily="18" charset="0"/>
                <a:cs typeface="Times New Roman" panose="02020603050405020304" pitchFamily="18" charset="0"/>
              </a:rPr>
              <a:t>Above-site level:</a:t>
            </a:r>
            <a:r>
              <a:rPr lang="en-US" sz="1200" dirty="0">
                <a:effectLst/>
                <a:latin typeface="+mn-lt"/>
                <a:ea typeface="Times New Roman" panose="02020603050405020304" pitchFamily="18" charset="0"/>
                <a:cs typeface="Times New Roman" panose="02020603050405020304" pitchFamily="18" charset="0"/>
              </a:rPr>
              <a:t> Activities that support the broader FP program or the health system, including program management, strategic information, surveillance, and health systems strengthening. </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32</a:t>
            </a:fld>
            <a:endParaRPr lang="en-US"/>
          </a:p>
        </p:txBody>
      </p:sp>
    </p:spTree>
    <p:extLst>
      <p:ext uri="{BB962C8B-B14F-4D97-AF65-F5344CB8AC3E}">
        <p14:creationId xmlns:p14="http://schemas.microsoft.com/office/powerpoint/2010/main" val="13835527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Definitions and potential data sources of the FP spending categories are also provided in the FPSA Reference Guide, available on the Track20 website.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But presented here are brief definitions of the FP Spending Categories, categorized by site-level and above-site level. </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33</a:t>
            </a:fld>
            <a:endParaRPr lang="en-US"/>
          </a:p>
        </p:txBody>
      </p:sp>
    </p:spTree>
    <p:extLst>
      <p:ext uri="{BB962C8B-B14F-4D97-AF65-F5344CB8AC3E}">
        <p14:creationId xmlns:p14="http://schemas.microsoft.com/office/powerpoint/2010/main" val="32215799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effectLst/>
                <a:latin typeface="+mn-lt"/>
                <a:ea typeface="Calibri" panose="020F0502020204030204" pitchFamily="34" charset="0"/>
              </a:rPr>
              <a:t>IEC may involve direct, active interaction with the beneficiary population or </a:t>
            </a:r>
            <a:r>
              <a:rPr lang="en-US" sz="1200" dirty="0">
                <a:latin typeface="+mn-lt"/>
              </a:rPr>
              <a:t>targeted internet approach, social marketing, targeted mass media campaigns or community mobilization.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Times New Roman" panose="02020603050405020304" pitchFamily="18" charset="0"/>
              </a:rPr>
              <a:t>Capital expenditures are tangible and intangible assets such as buildings, capital equipment, and capital transfers. </a:t>
            </a:r>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34</a:t>
            </a:fld>
            <a:endParaRPr lang="en-US"/>
          </a:p>
        </p:txBody>
      </p:sp>
    </p:spTree>
    <p:extLst>
      <p:ext uri="{BB962C8B-B14F-4D97-AF65-F5344CB8AC3E}">
        <p14:creationId xmlns:p14="http://schemas.microsoft.com/office/powerpoint/2010/main" val="17769937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section provides details on the Family Planning flow of funds, and how to avoid double counting through reconstruction of the transactions.</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35</a:t>
            </a:fld>
            <a:endParaRPr lang="en-US"/>
          </a:p>
        </p:txBody>
      </p:sp>
    </p:spTree>
    <p:extLst>
      <p:ext uri="{BB962C8B-B14F-4D97-AF65-F5344CB8AC3E}">
        <p14:creationId xmlns:p14="http://schemas.microsoft.com/office/powerpoint/2010/main" val="12621908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solidFill>
                  <a:srgbClr val="000000"/>
                </a:solidFill>
                <a:latin typeface="+mn-lt"/>
              </a:rPr>
              <a:t>To track the annual FP expenditures incurred by country governments, the flow of the transactions are reconstructed, </a:t>
            </a:r>
            <a:r>
              <a:rPr lang="en-US" sz="1200" dirty="0">
                <a:latin typeface="+mn-lt"/>
              </a:rPr>
              <a:t>from the </a:t>
            </a:r>
            <a:r>
              <a:rPr lang="en-US" sz="1200" dirty="0">
                <a:solidFill>
                  <a:schemeClr val="bg2"/>
                </a:solidFill>
                <a:latin typeface="+mn-lt"/>
              </a:rPr>
              <a:t>origin to the end point of service delivery/FP spending categories or vice-versa. </a:t>
            </a:r>
            <a:endParaRPr lang="en-US" sz="1200" b="0" i="0" u="none" strike="noStrike" baseline="0" dirty="0">
              <a:solidFill>
                <a:srgbClr val="000000"/>
              </a:solidFill>
              <a:latin typeface="+mn-lt"/>
            </a:endParaRPr>
          </a:p>
          <a:p>
            <a:pPr algn="l"/>
            <a:endParaRPr lang="en-US" sz="1200" b="0" dirty="0">
              <a:latin typeface="+mn-lt"/>
            </a:endParaRPr>
          </a:p>
          <a:p>
            <a:pPr algn="l"/>
            <a:r>
              <a:rPr lang="en-US" sz="1200" b="0" dirty="0">
                <a:latin typeface="+mn-lt"/>
              </a:rPr>
              <a:t>More details on the </a:t>
            </a:r>
            <a:r>
              <a:rPr lang="en-US" sz="1200" b="0" i="0" u="none" strike="noStrike" baseline="0" dirty="0">
                <a:solidFill>
                  <a:srgbClr val="000000"/>
                </a:solidFill>
                <a:latin typeface="+mn-lt"/>
              </a:rPr>
              <a:t>top-down or bottom-up approach </a:t>
            </a:r>
            <a:r>
              <a:rPr lang="en-US" sz="1200" i="0" dirty="0">
                <a:latin typeface="+mn-lt"/>
              </a:rPr>
              <a:t>will be provided later in the presentation.</a:t>
            </a:r>
            <a:endParaRPr lang="en-US" sz="1200" b="0" i="0" u="none" strike="noStrike" baseline="0" dirty="0">
              <a:solidFill>
                <a:srgbClr val="000000"/>
              </a:solidFill>
              <a:latin typeface="+mn-lt"/>
            </a:endParaRPr>
          </a:p>
          <a:p>
            <a:pPr algn="l"/>
            <a:endParaRPr lang="en-US" sz="1200" b="0" i="0" u="none" strike="noStrike" baseline="0" dirty="0">
              <a:solidFill>
                <a:srgbClr val="000000"/>
              </a:solidFill>
              <a:latin typeface="+mn-lt"/>
            </a:endParaRPr>
          </a:p>
          <a:p>
            <a:r>
              <a:rPr lang="en-US" sz="1200" b="0" i="0" u="none" strike="noStrike" baseline="0" dirty="0">
                <a:solidFill>
                  <a:srgbClr val="000000"/>
                </a:solidFill>
                <a:latin typeface="+mn-lt"/>
              </a:rPr>
              <a:t>The Track20 Family Planning Expenditure Assessment (FPSA) is a comprehensive and systematic resource tracking method used to measure the flow of resources (both financial and non-financial) for FP implementation in a country. </a:t>
            </a:r>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36</a:t>
            </a:fld>
            <a:endParaRPr lang="en-US"/>
          </a:p>
        </p:txBody>
      </p:sp>
    </p:spTree>
    <p:extLst>
      <p:ext uri="{BB962C8B-B14F-4D97-AF65-F5344CB8AC3E}">
        <p14:creationId xmlns:p14="http://schemas.microsoft.com/office/powerpoint/2010/main" val="10401985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dirty="0"/>
              <a:t>While the FP beneficiary populations are important, data on the FP beneficiaries (household expenditures) are not collected as part of FPSA.</a:t>
            </a:r>
          </a:p>
          <a:p>
            <a:pPr marL="0" indent="0">
              <a:buNone/>
            </a:pPr>
            <a:endParaRPr lang="en-US" sz="1200" b="0" dirty="0"/>
          </a:p>
          <a:p>
            <a:pPr marL="0" indent="0">
              <a:buNone/>
            </a:pPr>
            <a:r>
              <a:rPr lang="en-US" sz="1200" b="0" dirty="0"/>
              <a:t>The FPSA is concerned with the FP expenditures from the Financing Sources to the spending categories described in the previous section.</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37</a:t>
            </a:fld>
            <a:endParaRPr lang="en-US"/>
          </a:p>
        </p:txBody>
      </p:sp>
    </p:spTree>
    <p:extLst>
      <p:ext uri="{BB962C8B-B14F-4D97-AF65-F5344CB8AC3E}">
        <p14:creationId xmlns:p14="http://schemas.microsoft.com/office/powerpoint/2010/main" val="12260778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effectLst>
                  <a:outerShdw blurRad="38100" dist="38100" dir="2700000" algn="tl">
                    <a:srgbClr val="FFFFFF"/>
                  </a:outerShdw>
                </a:effectLst>
                <a:latin typeface="+mn-lt"/>
              </a:rPr>
              <a:t>Gathering, compiling and cross-checking information from financing sources, providers, and what the funds are spent on (FP spending categories) helps to avoid double counting.</a:t>
            </a:r>
          </a:p>
          <a:p>
            <a:pPr marL="0" indent="0">
              <a:buNone/>
            </a:pPr>
            <a:endParaRPr lang="en-US" sz="1200" b="0" i="0" dirty="0">
              <a:solidFill>
                <a:srgbClr val="202124"/>
              </a:solidFill>
              <a:effectLst/>
              <a:highlight>
                <a:srgbClr val="FFFFFF"/>
              </a:highlight>
              <a:latin typeface="+mn-lt"/>
            </a:endParaRPr>
          </a:p>
          <a:p>
            <a:pPr marL="0" indent="0">
              <a:buNone/>
            </a:pPr>
            <a:r>
              <a:rPr lang="en-US" sz="1200" b="0" i="0" dirty="0">
                <a:solidFill>
                  <a:srgbClr val="202124"/>
                </a:solidFill>
                <a:effectLst/>
                <a:highlight>
                  <a:srgbClr val="FFFFFF"/>
                </a:highlight>
                <a:latin typeface="+mn-lt"/>
              </a:rPr>
              <a:t>Data triangulation is </a:t>
            </a:r>
            <a:r>
              <a:rPr lang="en-US" sz="1200" b="0" i="0" dirty="0">
                <a:solidFill>
                  <a:srgbClr val="040C28"/>
                </a:solidFill>
                <a:effectLst/>
                <a:latin typeface="+mn-lt"/>
              </a:rPr>
              <a:t>the use of a variety of data sources. In so doing, expenditures</a:t>
            </a:r>
            <a:r>
              <a:rPr lang="en-US" sz="1200" b="0" i="0" dirty="0">
                <a:solidFill>
                  <a:srgbClr val="202124"/>
                </a:solidFill>
                <a:effectLst/>
                <a:highlight>
                  <a:srgbClr val="FFFFFF"/>
                </a:highlight>
                <a:latin typeface="+mn-lt"/>
              </a:rPr>
              <a:t> can be corroborated and any weaknesses in the data can be compensated for by the strengths of other data.</a:t>
            </a:r>
          </a:p>
          <a:p>
            <a:pPr marL="0" indent="0">
              <a:buNone/>
            </a:pPr>
            <a:endParaRPr lang="en-US" sz="1200" b="0" i="0" dirty="0">
              <a:solidFill>
                <a:srgbClr val="410007"/>
              </a:solidFill>
              <a:effectLst/>
              <a:highlight>
                <a:srgbClr val="FFFFFF"/>
              </a:highlight>
              <a:latin typeface="+mn-lt"/>
            </a:endParaRPr>
          </a:p>
          <a:p>
            <a:pPr marL="0" indent="0">
              <a:buNone/>
            </a:pPr>
            <a:r>
              <a:rPr lang="en-US" sz="1200" b="0" i="0" dirty="0">
                <a:solidFill>
                  <a:srgbClr val="410007"/>
                </a:solidFill>
                <a:effectLst/>
                <a:highlight>
                  <a:srgbClr val="FFFFFF"/>
                </a:highlight>
                <a:latin typeface="+mn-lt"/>
              </a:rPr>
              <a:t>The goal of the data triangulation is to increase confidence/validity of the data by using two or more independent measures such as top-down vs bottom-up approach. </a:t>
            </a:r>
          </a:p>
          <a:p>
            <a:pPr marL="0" indent="0">
              <a:buNone/>
            </a:pPr>
            <a:endParaRPr lang="en-US" sz="1200" b="0" i="0" dirty="0">
              <a:solidFill>
                <a:srgbClr val="410007"/>
              </a:solidFill>
              <a:effectLst/>
              <a:highlight>
                <a:srgbClr val="FFFFFF"/>
              </a:highlight>
              <a:latin typeface="+mn-lt"/>
            </a:endParaRPr>
          </a:p>
          <a:p>
            <a:pPr marL="0" indent="0">
              <a:buNone/>
            </a:pPr>
            <a:r>
              <a:rPr lang="en-US" sz="1200" b="0" i="0" dirty="0">
                <a:solidFill>
                  <a:srgbClr val="410007"/>
                </a:solidFill>
                <a:effectLst/>
                <a:highlight>
                  <a:srgbClr val="FFFFFF"/>
                </a:highlight>
                <a:latin typeface="+mn-lt"/>
              </a:rPr>
              <a:t>The result of the FPSA data triangulation ensures the total expenditures in all the 4 tables in the report are the same.</a:t>
            </a:r>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38</a:t>
            </a:fld>
            <a:endParaRPr lang="en-US"/>
          </a:p>
        </p:txBody>
      </p:sp>
    </p:spTree>
    <p:extLst>
      <p:ext uri="{BB962C8B-B14F-4D97-AF65-F5344CB8AC3E}">
        <p14:creationId xmlns:p14="http://schemas.microsoft.com/office/powerpoint/2010/main" val="18322668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mn-lt"/>
              </a:rPr>
              <a:t>In this example, the financing source provides $100 to the financing agent.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mn-lt"/>
              </a:rPr>
              <a:t>The financing agent or agent purchaser provide $100 to the service provider(s).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mn-lt"/>
              </a:rPr>
              <a:t>Service provider deliver services to the tune of $100.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mn-lt"/>
              </a:rPr>
              <a:t>Note that the financing agent often acts like a </a:t>
            </a:r>
            <a:r>
              <a:rPr lang="en-US" sz="1200" b="0" i="0" dirty="0">
                <a:solidFill>
                  <a:srgbClr val="4D5156"/>
                </a:solidFill>
                <a:effectLst/>
                <a:highlight>
                  <a:srgbClr val="FFFFFF"/>
                </a:highlight>
                <a:latin typeface="+mn-lt"/>
              </a:rPr>
              <a:t>prime recipient (agency/MOH)  that receives funds directly from say the Ministry of Finance and pass them through to the service providers. </a:t>
            </a:r>
            <a:endParaRPr lang="en-US" sz="1200" b="1" dirty="0">
              <a:latin typeface="+mn-lt"/>
            </a:endParaRP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39</a:t>
            </a:fld>
            <a:endParaRPr lang="en-US"/>
          </a:p>
        </p:txBody>
      </p:sp>
    </p:spTree>
    <p:extLst>
      <p:ext uri="{BB962C8B-B14F-4D97-AF65-F5344CB8AC3E}">
        <p14:creationId xmlns:p14="http://schemas.microsoft.com/office/powerpoint/2010/main" val="3961706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200" dirty="0">
                <a:effectLst/>
                <a:latin typeface="+mn-lt"/>
                <a:ea typeface="Times New Roman" panose="02020603050405020304" pitchFamily="18" charset="0"/>
                <a:cs typeface="Calibri" panose="020F0502020204030204" pitchFamily="34" charset="0"/>
              </a:rPr>
              <a:t>The </a:t>
            </a:r>
            <a:r>
              <a:rPr lang="en-US" sz="1200" u="none" dirty="0">
                <a:solidFill>
                  <a:srgbClr val="2F5496"/>
                </a:solidFill>
                <a:effectLst/>
                <a:latin typeface="+mn-lt"/>
                <a:ea typeface="Times New Roman" panose="02020603050405020304" pitchFamily="18" charset="0"/>
                <a:cs typeface="Calibri" panose="020F0502020204030204" pitchFamily="34" charset="0"/>
                <a:hlinkClick r:id="rId3"/>
              </a:rPr>
              <a:t>Family Planning Spending Assessment (FPSA)</a:t>
            </a:r>
            <a:r>
              <a:rPr lang="en-US" sz="1200" u="none" dirty="0">
                <a:effectLst/>
                <a:latin typeface="+mn-lt"/>
                <a:ea typeface="Times New Roman" panose="02020603050405020304" pitchFamily="18" charset="0"/>
                <a:cs typeface="Calibri" panose="020F0502020204030204" pitchFamily="34" charset="0"/>
              </a:rPr>
              <a:t> </a:t>
            </a:r>
            <a:r>
              <a:rPr lang="en-US" sz="1200" dirty="0">
                <a:effectLst/>
                <a:latin typeface="+mn-lt"/>
                <a:ea typeface="Times New Roman" panose="02020603050405020304" pitchFamily="18" charset="0"/>
                <a:cs typeface="Calibri" panose="020F0502020204030204" pitchFamily="34" charset="0"/>
              </a:rPr>
              <a:t>was developed by the </a:t>
            </a:r>
            <a:r>
              <a:rPr lang="en-US" sz="1200" u="sng" dirty="0">
                <a:solidFill>
                  <a:srgbClr val="2F5496"/>
                </a:solidFill>
                <a:effectLst/>
                <a:latin typeface="+mn-lt"/>
                <a:ea typeface="Times New Roman" panose="02020603050405020304" pitchFamily="18" charset="0"/>
                <a:cs typeface="Calibri" panose="020F0502020204030204" pitchFamily="34" charset="0"/>
                <a:hlinkClick r:id="rId4"/>
              </a:rPr>
              <a:t>Track20</a:t>
            </a:r>
            <a:r>
              <a:rPr lang="en-US" sz="1200" dirty="0">
                <a:solidFill>
                  <a:srgbClr val="2F5496"/>
                </a:solidFill>
                <a:effectLst/>
                <a:latin typeface="+mn-lt"/>
                <a:ea typeface="Times New Roman" panose="02020603050405020304" pitchFamily="18" charset="0"/>
                <a:cs typeface="Calibri" panose="020F0502020204030204" pitchFamily="34" charset="0"/>
              </a:rPr>
              <a:t> </a:t>
            </a:r>
            <a:r>
              <a:rPr lang="en-US" sz="1200" dirty="0">
                <a:effectLst/>
                <a:latin typeface="+mn-lt"/>
                <a:ea typeface="Times New Roman" panose="02020603050405020304" pitchFamily="18" charset="0"/>
                <a:cs typeface="Calibri" panose="020F0502020204030204" pitchFamily="34" charset="0"/>
              </a:rPr>
              <a:t>project, which is implemented by </a:t>
            </a:r>
            <a:r>
              <a:rPr lang="en-US" sz="1200" u="sng" dirty="0">
                <a:solidFill>
                  <a:srgbClr val="2F5496"/>
                </a:solidFill>
                <a:effectLst/>
                <a:latin typeface="+mn-lt"/>
                <a:ea typeface="Times New Roman" panose="02020603050405020304" pitchFamily="18" charset="0"/>
                <a:cs typeface="Calibri" panose="020F0502020204030204" pitchFamily="34" charset="0"/>
                <a:hlinkClick r:id="rId5"/>
              </a:rPr>
              <a:t>Avenir Health</a:t>
            </a:r>
            <a:r>
              <a:rPr lang="en-US" sz="1200" dirty="0">
                <a:effectLst/>
                <a:latin typeface="+mn-lt"/>
                <a:ea typeface="Times New Roman" panose="02020603050405020304" pitchFamily="18" charset="0"/>
                <a:cs typeface="Calibri" panose="020F0502020204030204" pitchFamily="34" charset="0"/>
              </a:rPr>
              <a:t>. Track20 was funded by the Bill and Melinda Gates Foundation to advance the current family planning (FP) monitoring environment by introducing new tools and estimation methodologies that expand the usage of existing country produced data (HMIS) and fill persistent data gaps to expand the data available to countries for decision making. </a:t>
            </a:r>
            <a:endParaRPr lang="en-US" sz="1200" dirty="0">
              <a:effectLst/>
              <a:latin typeface="+mn-l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With other partners, Track20 tracks expenditure data as part of its mission to increase the expenditure available and </a:t>
            </a:r>
            <a:r>
              <a:rPr lang="en-US" sz="1200" dirty="0">
                <a:solidFill>
                  <a:srgbClr val="000000"/>
                </a:solidFill>
                <a:effectLst/>
                <a:latin typeface="+mn-lt"/>
                <a:ea typeface="Times New Roman" panose="02020603050405020304" pitchFamily="18" charset="0"/>
              </a:rPr>
              <a:t>improve accountability and oversight for FP programs.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mn-lt"/>
            </a:endParaRPr>
          </a:p>
          <a:p>
            <a:pPr marL="0" marR="0" algn="just">
              <a:spcBef>
                <a:spcPts val="0"/>
              </a:spcBef>
              <a:spcAft>
                <a:spcPts val="0"/>
              </a:spcAft>
            </a:pPr>
            <a:r>
              <a:rPr lang="en-US" sz="1200" dirty="0">
                <a:solidFill>
                  <a:srgbClr val="000000"/>
                </a:solidFill>
                <a:effectLst/>
                <a:highlight>
                  <a:srgbClr val="FFFFFF"/>
                </a:highlight>
                <a:latin typeface="+mn-lt"/>
                <a:ea typeface="Times New Roman" panose="02020603050405020304" pitchFamily="18" charset="0"/>
                <a:cs typeface="Calibri" panose="020F0502020204030204" pitchFamily="34" charset="0"/>
              </a:rPr>
              <a:t>The FPSA was first developed to inform one of the core progress indicators for the global Family Planning 2020 (FP2020) initiative: annual expenditure on FP from government domestic budget. FP2020, the first global initiative focused solely on FP, </a:t>
            </a:r>
            <a:r>
              <a:rPr lang="en-US" sz="1200" dirty="0">
                <a:solidFill>
                  <a:srgbClr val="333333"/>
                </a:solidFill>
                <a:effectLst/>
                <a:highlight>
                  <a:srgbClr val="FFFFFF"/>
                </a:highlight>
                <a:latin typeface="+mn-lt"/>
                <a:ea typeface="Times New Roman" panose="02020603050405020304" pitchFamily="18" charset="0"/>
                <a:cs typeface="Calibri" panose="020F0502020204030204" pitchFamily="34" charset="0"/>
              </a:rPr>
              <a:t>was an outcome of the 2012 London Summit on Family Planning where more than 20 governments and major donors made commitments to address the policy, financing, delivery, and socio-cultural barriers to women accessing contraceptive information, services, and supplies. </a:t>
            </a:r>
          </a:p>
          <a:p>
            <a:pPr marL="0" marR="0" algn="just">
              <a:spcBef>
                <a:spcPts val="0"/>
              </a:spcBef>
              <a:spcAft>
                <a:spcPts val="0"/>
              </a:spcAft>
            </a:pPr>
            <a:endParaRPr lang="en-US" sz="1200" dirty="0">
              <a:solidFill>
                <a:srgbClr val="333333"/>
              </a:solidFill>
              <a:effectLst/>
              <a:highlight>
                <a:srgbClr val="FFFFFF"/>
              </a:highlight>
              <a:latin typeface="+mn-lt"/>
              <a:ea typeface="Times New Roman" panose="02020603050405020304" pitchFamily="18" charset="0"/>
              <a:cs typeface="Calibri" panose="020F0502020204030204" pitchFamily="34" charset="0"/>
            </a:endParaRPr>
          </a:p>
          <a:p>
            <a:pPr marL="0" marR="0" algn="just">
              <a:spcBef>
                <a:spcPts val="0"/>
              </a:spcBef>
              <a:spcAft>
                <a:spcPts val="0"/>
              </a:spcAft>
            </a:pPr>
            <a:r>
              <a:rPr lang="en-US" sz="1200" dirty="0">
                <a:solidFill>
                  <a:srgbClr val="333333"/>
                </a:solidFill>
                <a:effectLst/>
                <a:highlight>
                  <a:srgbClr val="FFFFFF"/>
                </a:highlight>
                <a:latin typeface="+mn-lt"/>
                <a:ea typeface="Times New Roman" panose="02020603050405020304" pitchFamily="18" charset="0"/>
                <a:cs typeface="Calibri" panose="020F0502020204030204" pitchFamily="34" charset="0"/>
              </a:rPr>
              <a:t>The follow-on initiative, </a:t>
            </a:r>
            <a:r>
              <a:rPr lang="en-US" sz="1200" dirty="0">
                <a:solidFill>
                  <a:srgbClr val="333333"/>
                </a:solidFill>
                <a:effectLst/>
                <a:highlight>
                  <a:srgbClr val="FFFFFF"/>
                </a:highlight>
                <a:latin typeface="+mn-lt"/>
                <a:ea typeface="Times New Roman" panose="02020603050405020304" pitchFamily="18" charset="0"/>
              </a:rPr>
              <a:t>FP2030, has maintained an indicator tracking FP expenditures from government domestic resources, though the indicator no longer includes donors’ funding and budget support, which were included in the FP2020 indicator. </a:t>
            </a:r>
          </a:p>
          <a:p>
            <a:pPr marL="0" marR="0" algn="just">
              <a:spcBef>
                <a:spcPts val="0"/>
              </a:spcBef>
              <a:spcAft>
                <a:spcPts val="0"/>
              </a:spcAft>
            </a:pPr>
            <a:endParaRPr lang="en-US" sz="2000" dirty="0">
              <a:solidFill>
                <a:srgbClr val="333333"/>
              </a:solidFill>
              <a:effectLst/>
              <a:highlight>
                <a:srgbClr val="FFFFFF"/>
              </a:highligh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4</a:t>
            </a:fld>
            <a:endParaRPr lang="en-US"/>
          </a:p>
        </p:txBody>
      </p:sp>
    </p:spTree>
    <p:extLst>
      <p:ext uri="{BB962C8B-B14F-4D97-AF65-F5344CB8AC3E}">
        <p14:creationId xmlns:p14="http://schemas.microsoft.com/office/powerpoint/2010/main" val="1926132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FS: Financing source</a:t>
            </a:r>
          </a:p>
          <a:p>
            <a:r>
              <a:rPr lang="en-US" sz="1200" dirty="0"/>
              <a:t>FA: Financing agent</a:t>
            </a:r>
          </a:p>
          <a:p>
            <a:r>
              <a:rPr lang="en-US" sz="1200" dirty="0"/>
              <a:t>SP: service provider</a:t>
            </a:r>
          </a:p>
          <a:p>
            <a:r>
              <a:rPr lang="en-US" sz="1200" dirty="0"/>
              <a:t>FPSC: Family Planning Spending Category</a:t>
            </a:r>
          </a:p>
          <a:p>
            <a:endParaRPr lang="en-US" sz="1200" dirty="0"/>
          </a:p>
          <a:p>
            <a:r>
              <a:rPr lang="en-US" sz="1200" dirty="0"/>
              <a:t>The next five slides provide some examples of financing flows. The aim is to provide realistic examples of various ways funds could be distributed (flows) in real life.</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40</a:t>
            </a:fld>
            <a:endParaRPr lang="en-US"/>
          </a:p>
        </p:txBody>
      </p:sp>
    </p:spTree>
    <p:extLst>
      <p:ext uri="{BB962C8B-B14F-4D97-AF65-F5344CB8AC3E}">
        <p14:creationId xmlns:p14="http://schemas.microsoft.com/office/powerpoint/2010/main" val="35914366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dirty="0"/>
              <a:t>The goal of these examples is to identify the various flow of funds. </a:t>
            </a:r>
          </a:p>
          <a:p>
            <a:pPr marL="0" indent="0">
              <a:buNone/>
            </a:pPr>
            <a:endParaRPr lang="en-US" sz="1200" dirty="0"/>
          </a:p>
          <a:p>
            <a:pPr marL="0" indent="0">
              <a:buNone/>
            </a:pPr>
            <a:r>
              <a:rPr lang="en-US" sz="1200" dirty="0"/>
              <a:t>Dash arrows represent the count of flows, in this case there is only 1 flow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Solid arrows represents the general flow from financing source to the agent and to the provider.</a:t>
            </a:r>
            <a:endParaRPr lang="en-US" sz="1200" dirty="0"/>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41</a:t>
            </a:fld>
            <a:endParaRPr lang="en-US"/>
          </a:p>
        </p:txBody>
      </p:sp>
    </p:spTree>
    <p:extLst>
      <p:ext uri="{BB962C8B-B14F-4D97-AF65-F5344CB8AC3E}">
        <p14:creationId xmlns:p14="http://schemas.microsoft.com/office/powerpoint/2010/main" val="38881713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Dash arrows represent the count of flows, in this case there are 2 flows of resources: One from </a:t>
            </a:r>
            <a:r>
              <a:rPr lang="en-US" sz="1200" dirty="0">
                <a:solidFill>
                  <a:srgbClr val="FF0000"/>
                </a:solidFill>
              </a:rPr>
              <a:t>Source 1, </a:t>
            </a:r>
            <a:r>
              <a:rPr lang="en-US" sz="1200" dirty="0"/>
              <a:t>and another one from </a:t>
            </a:r>
            <a:r>
              <a:rPr lang="en-US" sz="1200" dirty="0">
                <a:solidFill>
                  <a:srgbClr val="00B050"/>
                </a:solidFill>
              </a:rPr>
              <a:t>Source 2. </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42</a:t>
            </a:fld>
            <a:endParaRPr lang="en-US"/>
          </a:p>
        </p:txBody>
      </p:sp>
    </p:spTree>
    <p:extLst>
      <p:ext uri="{BB962C8B-B14F-4D97-AF65-F5344CB8AC3E}">
        <p14:creationId xmlns:p14="http://schemas.microsoft.com/office/powerpoint/2010/main" val="36030267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this example, there are two streams/sources of fundings and two agents. Each source provides funding to the two agents. That is, source 1 provides funding to agent 1 and to agent 2 (2 flows – red dash arrows). Similarly, source 2 provides funding to both agents (2 flows – green dash arrows). Thus, in total, there are 4 flows as shown by the dash arrows count and depicted in the charts on the right panel.</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43</a:t>
            </a:fld>
            <a:endParaRPr lang="en-US"/>
          </a:p>
        </p:txBody>
      </p:sp>
    </p:spTree>
    <p:extLst>
      <p:ext uri="{BB962C8B-B14F-4D97-AF65-F5344CB8AC3E}">
        <p14:creationId xmlns:p14="http://schemas.microsoft.com/office/powerpoint/2010/main" val="10393846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While there are 2 financing flows, 1 from each source, there is only 1 consumption flow. This is a tricky example when it comes to reporting expenditures. While the provider may only report the pool funding received from the agent, the agent will provide financial report to each source. However, the agent should provide funding with codes and object of expenditures so that from the provider report, they can easily disaggregate expenditure data emanating from each source. </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44</a:t>
            </a:fld>
            <a:endParaRPr lang="en-US"/>
          </a:p>
        </p:txBody>
      </p:sp>
    </p:spTree>
    <p:extLst>
      <p:ext uri="{BB962C8B-B14F-4D97-AF65-F5344CB8AC3E}">
        <p14:creationId xmlns:p14="http://schemas.microsoft.com/office/powerpoint/2010/main" val="18869482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80000"/>
              </a:lnSpc>
              <a:spcBef>
                <a:spcPct val="2000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This slides shows that one agent can have multiple sources of funding such as earmarked funds.</a:t>
            </a:r>
          </a:p>
          <a:p>
            <a:pPr marL="0" marR="0" lvl="0" indent="0" algn="l" defTabSz="457200" rtl="0" eaLnBrk="1" fontAlgn="auto" latinLnBrk="0" hangingPunct="1">
              <a:lnSpc>
                <a:spcPct val="80000"/>
              </a:lnSpc>
              <a:spcBef>
                <a:spcPct val="2000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457200" rtl="0" eaLnBrk="1" fontAlgn="auto" latinLnBrk="0" hangingPunct="1">
              <a:lnSpc>
                <a:spcPct val="80000"/>
              </a:lnSpc>
              <a:spcBef>
                <a:spcPct val="2000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An example of this for domestic funding might be funding from the central Ministry of Finance and the second source is the regional/State/provincial Ministry of Finance (in case of decentralized funding).</a:t>
            </a:r>
            <a:endParaRPr kumimoji="0" lang="en-US"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45</a:t>
            </a:fld>
            <a:endParaRPr lang="en-US"/>
          </a:p>
        </p:txBody>
      </p:sp>
    </p:spTree>
    <p:extLst>
      <p:ext uri="{BB962C8B-B14F-4D97-AF65-F5344CB8AC3E}">
        <p14:creationId xmlns:p14="http://schemas.microsoft.com/office/powerpoint/2010/main" val="42137189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typical FP program might look like this with two sources, with Source 1 providing funding to two agents (agents 1 &amp; 2), while source 2 provides funding to one agent.</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46</a:t>
            </a:fld>
            <a:endParaRPr lang="en-US"/>
          </a:p>
        </p:txBody>
      </p:sp>
    </p:spTree>
    <p:extLst>
      <p:ext uri="{BB962C8B-B14F-4D97-AF65-F5344CB8AC3E}">
        <p14:creationId xmlns:p14="http://schemas.microsoft.com/office/powerpoint/2010/main" val="9814384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latin typeface="+mn-lt"/>
              </a:rPr>
              <a:t>One of the reasons for triangulation is to avoid double counting or counting financial resources from other stakeholders.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mn-lt"/>
                <a:ea typeface="+mn-ea"/>
                <a:cs typeface="+mn-cs"/>
              </a:rPr>
              <a:t>For this reason, it is important to analyze separately each financial flow, especially when capturing FP expenditures from all donors (domestic, bilateral and multi-lateral organizations).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Because FPSA focuses on government/public expenditures only, it is important not to include bilateral and multilateral funding.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While the goal of the previous examples was to distinguish the various flow of funds, the next set of examples will focus of intermediaries or pass through agents, whose roles are mainly to transfer funds and the </a:t>
            </a:r>
            <a:r>
              <a:rPr kumimoji="0" lang="en-US" altLang="en-US" sz="1200" b="0" i="0" u="none" strike="noStrike" kern="1200" cap="none" spc="0" normalizeH="0" baseline="0" noProof="0" dirty="0">
                <a:ln>
                  <a:noFill/>
                </a:ln>
                <a:solidFill>
                  <a:srgbClr val="000000"/>
                </a:solidFill>
                <a:effectLst/>
                <a:uLnTx/>
                <a:uFillTx/>
                <a:latin typeface="+mn-lt"/>
                <a:ea typeface="+mn-ea"/>
                <a:cs typeface="+mn-cs"/>
              </a:rPr>
              <a:t>resources they could potentially consume are mainly overhead.</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47</a:t>
            </a:fld>
            <a:endParaRPr lang="en-US"/>
          </a:p>
        </p:txBody>
      </p:sp>
    </p:spTree>
    <p:extLst>
      <p:ext uri="{BB962C8B-B14F-4D97-AF65-F5344CB8AC3E}">
        <p14:creationId xmlns:p14="http://schemas.microsoft.com/office/powerpoint/2010/main" val="20662248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ltLang="en-US" sz="1200" b="0" dirty="0"/>
              <a:t>In this slide, we have two levels of financial flow from Source 1 to Agent 2 and from Agent 2 to agents 3 and 4.</a:t>
            </a:r>
          </a:p>
          <a:p>
            <a:pPr marL="0" indent="0">
              <a:buNone/>
            </a:pPr>
            <a:endParaRPr lang="en-US" sz="1200" b="0" dirty="0"/>
          </a:p>
          <a:p>
            <a:pPr marL="0" indent="0">
              <a:buNone/>
            </a:pPr>
            <a:r>
              <a:rPr lang="en-US" sz="1200" b="0" dirty="0"/>
              <a:t>The role of the financial intermediary is to transfer funds and could only incurred overhead expenses.</a:t>
            </a:r>
          </a:p>
          <a:p>
            <a:pPr marL="0" indent="0">
              <a:buNone/>
            </a:pPr>
            <a:endParaRPr lang="en-US" sz="1200" b="0" dirty="0"/>
          </a:p>
          <a:p>
            <a:pPr marL="0" indent="0">
              <a:buNone/>
            </a:pPr>
            <a:r>
              <a:rPr lang="en-US" sz="1200" b="0" dirty="0"/>
              <a:t>None of the above agents (2, 3 or 4)  are a financial intermediary.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The next 3 slides provide examples of possible financial </a:t>
            </a:r>
            <a:r>
              <a:rPr lang="en-US" altLang="en-US" sz="1200" b="0" dirty="0"/>
              <a:t>intermediaries</a:t>
            </a:r>
            <a:r>
              <a:rPr lang="en-US" sz="1200" b="0" dirty="0"/>
              <a:t>.</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48</a:t>
            </a:fld>
            <a:endParaRPr lang="en-US"/>
          </a:p>
        </p:txBody>
      </p:sp>
    </p:spTree>
    <p:extLst>
      <p:ext uri="{BB962C8B-B14F-4D97-AF65-F5344CB8AC3E}">
        <p14:creationId xmlns:p14="http://schemas.microsoft.com/office/powerpoint/2010/main" val="2322283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t>In this slide, there is a financial intermediary involved in the transaction between Source 1 and Agents 3 and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t>The financial intermediary, contrary to the previous slide, is NOT an agent and cannot make decisions on the use of funds.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t>The role of the financing agent is mainly a pass through, to transfer funds from Source 1 to Agents 3 and 4.</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49</a:t>
            </a:fld>
            <a:endParaRPr lang="en-US"/>
          </a:p>
        </p:txBody>
      </p:sp>
    </p:spTree>
    <p:extLst>
      <p:ext uri="{BB962C8B-B14F-4D97-AF65-F5344CB8AC3E}">
        <p14:creationId xmlns:p14="http://schemas.microsoft.com/office/powerpoint/2010/main" val="3432305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Why are FP2030, Track20, and the Family Planning field in general, interested in expenditures?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There are various reasons for gathering expenditures data:</a:t>
            </a:r>
            <a:endParaRPr lang="en-US" sz="1200" dirty="0">
              <a:solidFill>
                <a:srgbClr val="000000"/>
              </a:solidFill>
              <a:latin typeface="+mn-lt"/>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605D62"/>
              </a:solidFill>
              <a:effectLst/>
              <a:latin typeface="+mn-lt"/>
            </a:endParaRPr>
          </a:p>
          <a:p>
            <a:pPr marL="171450" indent="-171450">
              <a:buClr>
                <a:schemeClr val="bg2"/>
              </a:buClr>
              <a:buFont typeface="Arial" panose="020B0604020202020204" pitchFamily="34" charset="0"/>
              <a:buChar char="•"/>
            </a:pPr>
            <a:r>
              <a:rPr lang="en-US" sz="1200" b="0" i="0" dirty="0">
                <a:effectLst/>
                <a:latin typeface="+mn-lt"/>
              </a:rPr>
              <a:t>Little data have been available to guide FP strategic programming and budgeting – FPSA is a way to increase available data.</a:t>
            </a:r>
          </a:p>
          <a:p>
            <a:pPr marL="457200" indent="-457200">
              <a:buClr>
                <a:schemeClr val="bg2"/>
              </a:buClr>
              <a:buFont typeface="Arial" panose="020B0604020202020204" pitchFamily="34" charset="0"/>
              <a:buChar char="•"/>
            </a:pPr>
            <a:endParaRPr lang="en-US" sz="1200" dirty="0">
              <a:latin typeface="+mn-lt"/>
            </a:endParaRPr>
          </a:p>
          <a:p>
            <a:pPr marL="171450" indent="-171450">
              <a:buClr>
                <a:schemeClr val="bg2"/>
              </a:buClr>
              <a:buFont typeface="Arial" panose="020B0604020202020204" pitchFamily="34" charset="0"/>
              <a:buChar char="•"/>
            </a:pPr>
            <a:r>
              <a:rPr lang="en-US" sz="1200" b="0" i="0" dirty="0">
                <a:effectLst/>
                <a:latin typeface="+mn-lt"/>
              </a:rPr>
              <a:t>FP expenditure data are critical to improving accountability and oversight.</a:t>
            </a:r>
          </a:p>
          <a:p>
            <a:pPr marL="457200" indent="-457200" algn="l">
              <a:buFont typeface="Arial" panose="020B0604020202020204" pitchFamily="34" charset="0"/>
              <a:buChar char="•"/>
            </a:pPr>
            <a:endParaRPr lang="en-US" sz="1200" b="0" i="0" dirty="0">
              <a:effectLst/>
              <a:latin typeface="+mn-lt"/>
            </a:endParaRPr>
          </a:p>
          <a:p>
            <a:pPr marL="171450" indent="-171450" algn="l">
              <a:buFont typeface="Arial" panose="020B0604020202020204" pitchFamily="34" charset="0"/>
              <a:buChar char="•"/>
            </a:pPr>
            <a:r>
              <a:rPr lang="en-US" sz="1200" b="0" i="0" dirty="0">
                <a:effectLst/>
                <a:latin typeface="+mn-lt"/>
              </a:rPr>
              <a:t>Inform the resource gap at national and subnational levels.</a:t>
            </a:r>
          </a:p>
          <a:p>
            <a:pPr marL="457200" indent="-457200" algn="l">
              <a:buFont typeface="Arial" panose="020B0604020202020204" pitchFamily="34" charset="0"/>
              <a:buChar char="•"/>
            </a:pPr>
            <a:endParaRPr lang="en-US" sz="1200" b="0" i="0" dirty="0">
              <a:effectLst/>
              <a:latin typeface="+mn-lt"/>
            </a:endParaRPr>
          </a:p>
          <a:p>
            <a:pPr marL="171450" indent="-171450" algn="l">
              <a:buFont typeface="Arial" panose="020B0604020202020204" pitchFamily="34" charset="0"/>
              <a:buChar char="•"/>
            </a:pPr>
            <a:r>
              <a:rPr lang="en-US" sz="1200" b="0" i="0" dirty="0">
                <a:effectLst/>
                <a:latin typeface="+mn-lt"/>
              </a:rPr>
              <a:t>Provide financial information that will inform policy dialogue.</a:t>
            </a:r>
          </a:p>
          <a:p>
            <a:pPr marL="457200" indent="-457200" algn="l">
              <a:buFont typeface="Arial" panose="020B0604020202020204" pitchFamily="34" charset="0"/>
              <a:buChar char="•"/>
            </a:pPr>
            <a:endParaRPr lang="en-US" sz="1200" b="0" i="0" dirty="0">
              <a:effectLst/>
              <a:latin typeface="+mn-lt"/>
            </a:endParaRPr>
          </a:p>
          <a:p>
            <a:pPr marL="171450" indent="-171450">
              <a:buFont typeface="Arial" panose="020B0604020202020204" pitchFamily="34" charset="0"/>
              <a:buChar char="•"/>
            </a:pPr>
            <a:r>
              <a:rPr lang="en-US" sz="1200" b="0" i="0" dirty="0">
                <a:effectLst/>
                <a:latin typeface="+mn-lt"/>
              </a:rPr>
              <a:t>Advocate for increased funding for FP resources. </a:t>
            </a:r>
          </a:p>
          <a:p>
            <a:pPr marL="457200" indent="-457200">
              <a:buFont typeface="Arial" panose="020B0604020202020204" pitchFamily="34" charset="0"/>
              <a:buChar char="•"/>
            </a:pPr>
            <a:endParaRPr lang="en-US" sz="1200" b="0" i="0" dirty="0">
              <a:effectLst/>
              <a:latin typeface="+mn-lt"/>
            </a:endParaRPr>
          </a:p>
          <a:p>
            <a:pPr marL="171450" indent="-171450">
              <a:buFont typeface="Arial" panose="020B0604020202020204" pitchFamily="34" charset="0"/>
              <a:buChar char="•"/>
            </a:pPr>
            <a:r>
              <a:rPr lang="en-US" sz="1200" b="0" i="0" dirty="0">
                <a:effectLst/>
                <a:latin typeface="+mn-lt"/>
              </a:rPr>
              <a:t>Inform global monitoring of spending on FP overtime.</a:t>
            </a:r>
          </a:p>
          <a:p>
            <a:pPr marL="457200" indent="-457200">
              <a:buClr>
                <a:schemeClr val="bg2"/>
              </a:buClr>
              <a:buFont typeface="Arial" panose="020B0604020202020204" pitchFamily="34" charset="0"/>
              <a:buChar char="•"/>
            </a:pPr>
            <a:endParaRPr lang="en-US" sz="1200" b="0" i="0" dirty="0">
              <a:effectLst/>
              <a:latin typeface="+mn-lt"/>
            </a:endParaRPr>
          </a:p>
          <a:p>
            <a:pPr marL="171450" indent="-171450">
              <a:buClr>
                <a:schemeClr val="bg2"/>
              </a:buClr>
              <a:buFont typeface="Arial" panose="020B0604020202020204" pitchFamily="34" charset="0"/>
              <a:buChar char="•"/>
            </a:pPr>
            <a:r>
              <a:rPr lang="en-US" sz="1200" dirty="0">
                <a:latin typeface="+mn-lt"/>
              </a:rPr>
              <a:t>Costing can take a long time/costing results often outdated when available – this adds a different data source.</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5</a:t>
            </a:fld>
            <a:endParaRPr lang="en-US"/>
          </a:p>
        </p:txBody>
      </p:sp>
    </p:spTree>
    <p:extLst>
      <p:ext uri="{BB962C8B-B14F-4D97-AF65-F5344CB8AC3E}">
        <p14:creationId xmlns:p14="http://schemas.microsoft.com/office/powerpoint/2010/main" val="11029533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While Agents 1, 2 and 3 are agent purchasers, a financial intermediary is responsible for channeling part of the funds from Agent 2 to some of the providers.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Agents can make decision on the use of funds, but a financial intermediary cannot.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The next two slides will include the amount of funding that could help identify a financial intermediary.</a:t>
            </a:r>
            <a:endParaRPr lang="en-US" sz="1200" dirty="0"/>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50</a:t>
            </a:fld>
            <a:endParaRPr lang="en-US"/>
          </a:p>
        </p:txBody>
      </p:sp>
    </p:spTree>
    <p:extLst>
      <p:ext uri="{BB962C8B-B14F-4D97-AF65-F5344CB8AC3E}">
        <p14:creationId xmlns:p14="http://schemas.microsoft.com/office/powerpoint/2010/main" val="16450792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342900" eaLnBrk="1" hangingPunct="1">
              <a:spcBef>
                <a:spcPct val="50000"/>
              </a:spcBef>
              <a:buNone/>
              <a:defRPr/>
            </a:pPr>
            <a:r>
              <a:rPr lang="en-US" altLang="en-US" sz="1200" b="0" i="0" dirty="0">
                <a:solidFill>
                  <a:srgbClr val="CC0000"/>
                </a:solidFill>
                <a:latin typeface="+mn-lt"/>
              </a:rPr>
              <a:t>Agent 2 receives $30 and distributes $30. Because they spent nothing, they are not included in the transaction. </a:t>
            </a:r>
          </a:p>
          <a:p>
            <a:pPr marL="0" indent="0" defTabSz="342900" eaLnBrk="1" hangingPunct="1">
              <a:spcBef>
                <a:spcPct val="50000"/>
              </a:spcBef>
              <a:buNone/>
              <a:defRPr/>
            </a:pPr>
            <a:endParaRPr lang="en-US" altLang="en-US" sz="1200" b="0" i="0" dirty="0">
              <a:solidFill>
                <a:srgbClr val="CC0000"/>
              </a:solidFill>
              <a:latin typeface="+mn-lt"/>
            </a:endParaRPr>
          </a:p>
          <a:p>
            <a:pPr marL="0" indent="0" defTabSz="342900" eaLnBrk="1" hangingPunct="1">
              <a:spcBef>
                <a:spcPct val="50000"/>
              </a:spcBef>
              <a:buNone/>
              <a:defRPr/>
            </a:pPr>
            <a:r>
              <a:rPr lang="en-US" altLang="en-US" sz="1200" b="0" i="0" dirty="0">
                <a:solidFill>
                  <a:srgbClr val="CC0000"/>
                </a:solidFill>
                <a:latin typeface="+mn-lt"/>
              </a:rPr>
              <a:t>Thus Agent 4 is the agent purchaser in this flow. </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51</a:t>
            </a:fld>
            <a:endParaRPr lang="en-US"/>
          </a:p>
        </p:txBody>
      </p:sp>
    </p:spTree>
    <p:extLst>
      <p:ext uri="{BB962C8B-B14F-4D97-AF65-F5344CB8AC3E}">
        <p14:creationId xmlns:p14="http://schemas.microsoft.com/office/powerpoint/2010/main" val="14415136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342900" eaLnBrk="1" hangingPunct="1">
              <a:spcBef>
                <a:spcPct val="50000"/>
              </a:spcBef>
              <a:buNone/>
              <a:defRPr/>
            </a:pPr>
            <a:r>
              <a:rPr lang="en-US" altLang="en-US" sz="1200" b="0" i="0" dirty="0">
                <a:solidFill>
                  <a:srgbClr val="CC0000"/>
                </a:solidFill>
                <a:latin typeface="+mn-lt"/>
              </a:rPr>
              <a:t>Agent 2 receives $30, spent $2 and distributes $28. In this case, both Agents 2 and 4 are included in the transaction. </a:t>
            </a:r>
          </a:p>
          <a:p>
            <a:pPr marL="0" indent="0" defTabSz="342900" eaLnBrk="1" hangingPunct="1">
              <a:spcBef>
                <a:spcPct val="50000"/>
              </a:spcBef>
              <a:buNone/>
              <a:defRPr/>
            </a:pPr>
            <a:endParaRPr lang="en-US" altLang="en-US" sz="1200" b="0" i="0" dirty="0">
              <a:solidFill>
                <a:srgbClr val="CC0000"/>
              </a:solidFill>
              <a:latin typeface="+mn-lt"/>
            </a:endParaRPr>
          </a:p>
          <a:p>
            <a:pPr marL="0" indent="0" defTabSz="342900" eaLnBrk="1" hangingPunct="1">
              <a:spcBef>
                <a:spcPct val="50000"/>
              </a:spcBef>
              <a:buNone/>
              <a:defRPr/>
            </a:pPr>
            <a:r>
              <a:rPr lang="en-US" altLang="en-US" sz="1200" b="0" i="0" dirty="0">
                <a:solidFill>
                  <a:srgbClr val="CC0000"/>
                </a:solidFill>
                <a:latin typeface="+mn-lt"/>
              </a:rPr>
              <a:t>While Agent 4 is still the agent purchaser in this flow, expenditures from Agents 2 and 4 will be included in the transaction so that the total will match the amount provided by the Source, $30. </a:t>
            </a:r>
          </a:p>
          <a:p>
            <a:pPr marL="0" indent="0" defTabSz="342900" eaLnBrk="1" hangingPunct="1">
              <a:spcBef>
                <a:spcPct val="50000"/>
              </a:spcBef>
              <a:buNone/>
              <a:defRPr/>
            </a:pPr>
            <a:endParaRPr kumimoji="0" lang="en-US" altLang="en-US" sz="1200" b="0" i="0" u="none" strike="noStrike" kern="1200" cap="none" spc="0" normalizeH="0" baseline="0" noProof="0" dirty="0">
              <a:ln>
                <a:noFill/>
              </a:ln>
              <a:solidFill>
                <a:srgbClr val="CC0000"/>
              </a:solidFill>
              <a:effectLst/>
              <a:uLnTx/>
              <a:uFillTx/>
              <a:latin typeface="+mn-lt"/>
              <a:ea typeface="+mn-ea"/>
              <a:cs typeface="+mn-cs"/>
            </a:endParaRPr>
          </a:p>
          <a:p>
            <a:pPr marL="0" indent="0" defTabSz="342900" eaLnBrk="1" hangingPunct="1">
              <a:spcBef>
                <a:spcPct val="50000"/>
              </a:spcBef>
              <a:buNone/>
              <a:defRPr/>
            </a:pPr>
            <a:r>
              <a:rPr kumimoji="0" lang="en-US" altLang="en-US" sz="1200" b="0" i="0" u="none" strike="noStrike" kern="1200" cap="none" spc="0" normalizeH="0" baseline="0" noProof="0" dirty="0">
                <a:ln>
                  <a:noFill/>
                </a:ln>
                <a:solidFill>
                  <a:srgbClr val="CC0000"/>
                </a:solidFill>
                <a:effectLst/>
                <a:uLnTx/>
                <a:uFillTx/>
                <a:latin typeface="+mn-lt"/>
                <a:ea typeface="+mn-ea"/>
                <a:cs typeface="+mn-cs"/>
              </a:rPr>
              <a:t>Next, we discuss the bottom-up vs top-down approaches. </a:t>
            </a:r>
            <a:endParaRPr kumimoji="0" lang="en-US" altLang="en-US" sz="1200" b="1" i="0" u="none" strike="noStrike" kern="1200" cap="none" spc="0" normalizeH="0" baseline="0" noProof="0" dirty="0">
              <a:ln>
                <a:noFill/>
              </a:ln>
              <a:solidFill>
                <a:srgbClr val="000000"/>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52</a:t>
            </a:fld>
            <a:endParaRPr lang="en-US"/>
          </a:p>
        </p:txBody>
      </p:sp>
    </p:spTree>
    <p:extLst>
      <p:ext uri="{BB962C8B-B14F-4D97-AF65-F5344CB8AC3E}">
        <p14:creationId xmlns:p14="http://schemas.microsoft.com/office/powerpoint/2010/main" val="35782372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i="0" dirty="0">
                <a:solidFill>
                  <a:srgbClr val="1F1F1F"/>
                </a:solidFill>
                <a:effectLst/>
                <a:latin typeface="+mn-lt"/>
              </a:rPr>
              <a:t>The top-down approach is </a:t>
            </a:r>
            <a:r>
              <a:rPr lang="en-US" sz="1200" b="0" i="0" dirty="0">
                <a:solidFill>
                  <a:srgbClr val="040C28"/>
                </a:solidFill>
                <a:effectLst/>
                <a:latin typeface="+mn-lt"/>
              </a:rPr>
              <a:t>a method that starts from the total expenditures of the project and allocates it to the major components or phases of the project.</a:t>
            </a:r>
          </a:p>
          <a:p>
            <a:pPr marL="0" indent="0">
              <a:buNone/>
            </a:pPr>
            <a:endParaRPr lang="en-US" sz="1200" b="0" i="0" dirty="0">
              <a:solidFill>
                <a:srgbClr val="1F1F1F"/>
              </a:solidFill>
              <a:effectLst/>
              <a:latin typeface="+mn-lt"/>
            </a:endParaRPr>
          </a:p>
          <a:p>
            <a:pPr marL="0" indent="0">
              <a:buNone/>
            </a:pPr>
            <a:r>
              <a:rPr lang="en-US" sz="1200" b="0" i="0" dirty="0">
                <a:solidFill>
                  <a:srgbClr val="1F1F1F"/>
                </a:solidFill>
                <a:effectLst/>
                <a:latin typeface="+mn-lt"/>
              </a:rPr>
              <a:t>The bottom-up, or ingredient-based approach, determines the overall expenditures by examining the most granular level of detail, compiling all this information, and then producing an overall expenditure.</a:t>
            </a:r>
          </a:p>
          <a:p>
            <a:pPr marL="0" indent="0">
              <a:buNone/>
            </a:pPr>
            <a:endParaRPr lang="en-US" sz="1200" b="1" i="0" dirty="0">
              <a:solidFill>
                <a:srgbClr val="1F1F1F"/>
              </a:solidFill>
              <a:effectLst/>
              <a:latin typeface="+mn-lt"/>
            </a:endParaRPr>
          </a:p>
          <a:p>
            <a:pPr marL="0" indent="0">
              <a:buNone/>
            </a:pPr>
            <a:r>
              <a:rPr lang="en-US" sz="1200" b="1" i="0" dirty="0">
                <a:solidFill>
                  <a:srgbClr val="1F1F1F"/>
                </a:solidFill>
                <a:effectLst/>
                <a:latin typeface="+mn-lt"/>
              </a:rPr>
              <a:t>Note:</a:t>
            </a:r>
            <a:r>
              <a:rPr lang="en-US" sz="1200" b="0" i="0" dirty="0">
                <a:solidFill>
                  <a:srgbClr val="1F1F1F"/>
                </a:solidFill>
                <a:effectLst/>
                <a:latin typeface="+mn-lt"/>
              </a:rPr>
              <a:t> In the figure above, t</a:t>
            </a:r>
            <a:r>
              <a:rPr lang="en-US" sz="1200" dirty="0">
                <a:latin typeface="+mn-lt"/>
              </a:rPr>
              <a:t>he </a:t>
            </a:r>
            <a:r>
              <a:rPr lang="en-US" sz="1200" b="1" dirty="0">
                <a:latin typeface="+mn-lt"/>
              </a:rPr>
              <a:t>solid arrows </a:t>
            </a:r>
            <a:r>
              <a:rPr lang="en-US" sz="1200" dirty="0">
                <a:latin typeface="+mn-lt"/>
              </a:rPr>
              <a:t>represents the top-down reconstruction, while the </a:t>
            </a:r>
            <a:r>
              <a:rPr lang="en-US" sz="1200" b="1" dirty="0">
                <a:latin typeface="+mn-lt"/>
              </a:rPr>
              <a:t>dash arrows </a:t>
            </a:r>
            <a:r>
              <a:rPr lang="en-US" sz="1200" dirty="0">
                <a:latin typeface="+mn-lt"/>
              </a:rPr>
              <a:t>indicate the bottom-up reconstruction</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53</a:t>
            </a:fld>
            <a:endParaRPr lang="en-US"/>
          </a:p>
        </p:txBody>
      </p:sp>
    </p:spTree>
    <p:extLst>
      <p:ext uri="{BB962C8B-B14F-4D97-AF65-F5344CB8AC3E}">
        <p14:creationId xmlns:p14="http://schemas.microsoft.com/office/powerpoint/2010/main" val="16088052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slides shows how the expenditures can be represented on the triangulation map</a:t>
            </a:r>
          </a:p>
          <a:p>
            <a:pPr marL="228600" indent="-228600">
              <a:buFont typeface="Arial" panose="020B0604020202020204" pitchFamily="34" charset="0"/>
              <a:buChar char="•"/>
            </a:pPr>
            <a:r>
              <a:rPr lang="en-US" sz="1200" dirty="0"/>
              <a:t>$90 from the Source to the Agent</a:t>
            </a:r>
          </a:p>
          <a:p>
            <a:pPr marL="228600" indent="-228600">
              <a:buFont typeface="Arial" panose="020B0604020202020204" pitchFamily="34" charset="0"/>
              <a:buChar char="•"/>
            </a:pPr>
            <a:r>
              <a:rPr lang="en-US" sz="1200" dirty="0"/>
              <a:t>The Agent distributes the $90 to service Providers</a:t>
            </a:r>
          </a:p>
          <a:p>
            <a:pPr marL="228600" indent="-228600">
              <a:buFont typeface="Arial" panose="020B0604020202020204" pitchFamily="34" charset="0"/>
              <a:buChar char="•"/>
            </a:pPr>
            <a:r>
              <a:rPr lang="en-US" sz="1200" dirty="0"/>
              <a:t>Amount at each Level should total $90. In the FPSA report, the total amount at each level (Source, Agent, Providers and FPSC) should also be the same.</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54</a:t>
            </a:fld>
            <a:endParaRPr lang="en-US"/>
          </a:p>
        </p:txBody>
      </p:sp>
    </p:spTree>
    <p:extLst>
      <p:ext uri="{BB962C8B-B14F-4D97-AF65-F5344CB8AC3E}">
        <p14:creationId xmlns:p14="http://schemas.microsoft.com/office/powerpoint/2010/main" val="36368509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Following the money through the bottom-up or top-down approach ensures (1) no double counting (2) that the total at all levels (Source, Agent, Providers and FPSC) are the same.</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55</a:t>
            </a:fld>
            <a:endParaRPr lang="en-US"/>
          </a:p>
        </p:txBody>
      </p:sp>
    </p:spTree>
    <p:extLst>
      <p:ext uri="{BB962C8B-B14F-4D97-AF65-F5344CB8AC3E}">
        <p14:creationId xmlns:p14="http://schemas.microsoft.com/office/powerpoint/2010/main" val="247496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As a caution, one should avoid double counting of expenditures.</a:t>
            </a:r>
          </a:p>
          <a:p>
            <a:pPr marL="0" indent="0">
              <a:buNone/>
            </a:pPr>
            <a:endParaRPr lang="en-US" sz="1200" dirty="0"/>
          </a:p>
          <a:p>
            <a:pPr marL="0" indent="0">
              <a:buNone/>
            </a:pPr>
            <a:r>
              <a:rPr lang="en-US" sz="1200" dirty="0"/>
              <a:t>In summary, only collect actual expenditures, and in doing so, it is important to understand the financial flow of the resources, then follow the money via triangulation using either bottom-up or top-down approach.</a:t>
            </a:r>
          </a:p>
          <a:p>
            <a:pPr marL="0" indent="0">
              <a:buNone/>
            </a:pPr>
            <a:endParaRPr lang="en-US" sz="1200" dirty="0"/>
          </a:p>
          <a:p>
            <a:pPr marL="0" indent="0">
              <a:buNone/>
            </a:pPr>
            <a:r>
              <a:rPr lang="en-US" sz="1200" dirty="0"/>
              <a:t>Finally, cross check the data from all sources and levels (Source, Agent, Providers and FPSC).</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56</a:t>
            </a:fld>
            <a:endParaRPr lang="en-US"/>
          </a:p>
        </p:txBody>
      </p:sp>
    </p:spTree>
    <p:extLst>
      <p:ext uri="{BB962C8B-B14F-4D97-AF65-F5344CB8AC3E}">
        <p14:creationId xmlns:p14="http://schemas.microsoft.com/office/powerpoint/2010/main" val="13280142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This  section presents </a:t>
            </a:r>
            <a:r>
              <a:rPr lang="fr-FR" sz="1200" dirty="0">
                <a:effectLst/>
                <a:latin typeface="+mn-lt"/>
                <a:ea typeface="Times New Roman" panose="02020603050405020304" pitchFamily="18" charset="0"/>
              </a:rPr>
              <a:t>a standard process of</a:t>
            </a:r>
            <a:r>
              <a:rPr lang="fr-FR" sz="1200" dirty="0">
                <a:latin typeface="+mn-lt"/>
                <a:ea typeface="Times New Roman" panose="02020603050405020304" pitchFamily="18" charset="0"/>
              </a:rPr>
              <a:t> </a:t>
            </a:r>
            <a:r>
              <a:rPr lang="en-US" sz="1200" noProof="0" dirty="0">
                <a:latin typeface="+mn-lt"/>
                <a:ea typeface="Times New Roman" panose="02020603050405020304" pitchFamily="18" charset="0"/>
              </a:rPr>
              <a:t>how to estimate FP-specific expenditures </a:t>
            </a:r>
            <a:r>
              <a:rPr lang="en-US" sz="1200" dirty="0">
                <a:latin typeface="+mn-lt"/>
              </a:rPr>
              <a:t>from </a:t>
            </a:r>
            <a:r>
              <a:rPr lang="en-US" sz="1200" b="0" i="1" u="none" strike="noStrike" baseline="0" dirty="0">
                <a:latin typeface="+mn-lt"/>
              </a:rPr>
              <a:t>health systems expenditures.</a:t>
            </a:r>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57</a:t>
            </a:fld>
            <a:endParaRPr lang="en-US"/>
          </a:p>
        </p:txBody>
      </p:sp>
    </p:spTree>
    <p:extLst>
      <p:ext uri="{BB962C8B-B14F-4D97-AF65-F5344CB8AC3E}">
        <p14:creationId xmlns:p14="http://schemas.microsoft.com/office/powerpoint/2010/main" val="26930862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a:effectLst/>
                <a:latin typeface="+mn-lt"/>
                <a:ea typeface="Times New Roman" panose="02020603050405020304" pitchFamily="18" charset="0"/>
              </a:rPr>
              <a:t>In general, the financial management information system provides information for the general health system.  Except for some categories – such as contraceptives – very few health systems provide FP specific expenditures information. </a:t>
            </a:r>
            <a:r>
              <a:rPr lang="en-US" sz="1200" noProof="0" dirty="0">
                <a:latin typeface="+mn-lt"/>
                <a:ea typeface="Times New Roman" panose="02020603050405020304" pitchFamily="18" charset="0"/>
              </a:rPr>
              <a:t>For this reason, Track20 designed a standard process to estimate FP-specific expenditures.</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58</a:t>
            </a:fld>
            <a:endParaRPr lang="en-US"/>
          </a:p>
        </p:txBody>
      </p:sp>
    </p:spTree>
    <p:extLst>
      <p:ext uri="{BB962C8B-B14F-4D97-AF65-F5344CB8AC3E}">
        <p14:creationId xmlns:p14="http://schemas.microsoft.com/office/powerpoint/2010/main" val="17635966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a:latin typeface="+mn-lt"/>
              </a:rPr>
              <a:t>The equivalency ratio was developed as a</a:t>
            </a:r>
            <a:r>
              <a:rPr lang="en-US" sz="1200" noProof="0" dirty="0">
                <a:latin typeface="+mn-lt"/>
                <a:ea typeface="Times New Roman" panose="02020603050405020304" pitchFamily="18" charset="0"/>
              </a:rPr>
              <a:t> ‘uniform’ methodology to calculate the FP allocation ratio to allocate FP specific expenditures from shared expenditures.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noProof="0" dirty="0">
              <a:latin typeface="+mn-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a:latin typeface="+mn-lt"/>
                <a:ea typeface="Times New Roman" panose="02020603050405020304" pitchFamily="18" charset="0"/>
              </a:rPr>
              <a:t>If facility-level data required to calculate the </a:t>
            </a:r>
            <a:r>
              <a:rPr lang="en-US" sz="1200" b="1" noProof="0" dirty="0">
                <a:solidFill>
                  <a:srgbClr val="000000"/>
                </a:solidFill>
                <a:latin typeface="+mn-lt"/>
                <a:ea typeface="Times New Roman" panose="02020603050405020304" pitchFamily="18" charset="0"/>
                <a:cs typeface="Calibri" panose="020F0502020204030204" pitchFamily="34" charset="0"/>
              </a:rPr>
              <a:t>FP allocation ratio </a:t>
            </a:r>
            <a:r>
              <a:rPr lang="en-US" sz="1200" noProof="0" dirty="0">
                <a:solidFill>
                  <a:srgbClr val="000000"/>
                </a:solidFill>
                <a:latin typeface="+mn-lt"/>
                <a:ea typeface="Times New Roman" panose="02020603050405020304" pitchFamily="18" charset="0"/>
                <a:cs typeface="Calibri" panose="020F0502020204030204" pitchFamily="34" charset="0"/>
              </a:rPr>
              <a:t>are disaggregated by facility type, user will generally calculate the allocation ratio by facility type, thus obtaining FP allocation ratio by facility type.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noProof="0" dirty="0">
              <a:solidFill>
                <a:srgbClr val="000000"/>
              </a:solidFill>
              <a:latin typeface="+mn-lt"/>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a:solidFill>
                  <a:srgbClr val="000000"/>
                </a:solidFill>
                <a:latin typeface="+mn-lt"/>
                <a:ea typeface="Times New Roman" panose="02020603050405020304" pitchFamily="18" charset="0"/>
                <a:cs typeface="Calibri" panose="020F0502020204030204" pitchFamily="34" charset="0"/>
              </a:rPr>
              <a:t>However, the FP allocation ratio calculator automatically generates one FP allocation ratio irrespective of the facility level (primary, secondary, and tertiary), thereby greatly simplifying the calculations by providing a single </a:t>
            </a:r>
            <a:r>
              <a:rPr lang="en-US" sz="1200" noProof="0" dirty="0">
                <a:latin typeface="+mn-lt"/>
                <a:ea typeface="Times New Roman" panose="02020603050405020304" pitchFamily="18" charset="0"/>
              </a:rPr>
              <a:t>FP allocation ratio, </a:t>
            </a:r>
            <a:r>
              <a:rPr lang="en-US" sz="1200" kern="100" noProof="0" dirty="0">
                <a:effectLst/>
                <a:latin typeface="+mn-lt"/>
                <a:ea typeface="Calibri" panose="020F0502020204030204" pitchFamily="34" charset="0"/>
                <a:cs typeface="Times New Roman" panose="02020603050405020304" pitchFamily="18" charset="0"/>
              </a:rPr>
              <a:t>which is then applied across the board.</a:t>
            </a:r>
            <a:r>
              <a:rPr lang="en-US" sz="1200" noProof="0" dirty="0">
                <a:latin typeface="+mn-lt"/>
                <a:ea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59</a:t>
            </a:fld>
            <a:endParaRPr lang="en-US"/>
          </a:p>
        </p:txBody>
      </p:sp>
    </p:spTree>
    <p:extLst>
      <p:ext uri="{BB962C8B-B14F-4D97-AF65-F5344CB8AC3E}">
        <p14:creationId xmlns:p14="http://schemas.microsoft.com/office/powerpoint/2010/main" val="3866181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FPSA Methodology was developed to fill the gap in FP expenditure data and support data-driven decision making. </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6</a:t>
            </a:fld>
            <a:endParaRPr lang="en-US"/>
          </a:p>
        </p:txBody>
      </p:sp>
    </p:spTree>
    <p:extLst>
      <p:ext uri="{BB962C8B-B14F-4D97-AF65-F5344CB8AC3E}">
        <p14:creationId xmlns:p14="http://schemas.microsoft.com/office/powerpoint/2010/main" val="33765048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noProof="0" dirty="0">
                <a:latin typeface="+mn-lt"/>
              </a:rPr>
              <a:t>The Track20 </a:t>
            </a:r>
            <a:r>
              <a:rPr lang="en-US" sz="1200" b="1" noProof="0" dirty="0">
                <a:effectLst/>
                <a:latin typeface="+mn-lt"/>
                <a:ea typeface="Times New Roman" panose="02020603050405020304" pitchFamily="18" charset="0"/>
              </a:rPr>
              <a:t>FP Allocation Ratio Calculator</a:t>
            </a:r>
            <a:r>
              <a:rPr lang="en-US" sz="1200" noProof="0" dirty="0">
                <a:latin typeface="+mn-lt"/>
              </a:rPr>
              <a:t> was developed to calculate the equivalency ratio automatically.</a:t>
            </a:r>
          </a:p>
          <a:p>
            <a:endParaRPr lang="en-US" sz="1200" noProof="0" dirty="0">
              <a:latin typeface="+mn-lt"/>
            </a:endParaRPr>
          </a:p>
          <a:p>
            <a:r>
              <a:rPr lang="en-US" sz="1200" noProof="0" dirty="0">
                <a:latin typeface="+mn-lt"/>
              </a:rPr>
              <a:t>If the user’s country is not in the dropdown or has zero value because of no data, select a proxy county. For example, Somalia does not have an equivalency ratio and Djibouti is often selected as proxy.</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60</a:t>
            </a:fld>
            <a:endParaRPr lang="en-US"/>
          </a:p>
        </p:txBody>
      </p:sp>
    </p:spTree>
    <p:extLst>
      <p:ext uri="{BB962C8B-B14F-4D97-AF65-F5344CB8AC3E}">
        <p14:creationId xmlns:p14="http://schemas.microsoft.com/office/powerpoint/2010/main" val="33541985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mn-lt"/>
                <a:ea typeface="Times New Roman" panose="02020603050405020304" pitchFamily="18" charset="0"/>
                <a:cs typeface="Calibri" panose="020F0502020204030204" pitchFamily="34" charset="0"/>
              </a:rPr>
              <a:t>When collecting data, it is not necessary to distinguish the facility types as the FP allocation ratio will be calculated in cell C15 or cell F15 of the tool depending on the option used. If the number of FP visits are NOT included in the total number of general out-patient visits, use Option A, otherwise, use Option B.</a:t>
            </a:r>
            <a:endParaRPr lang="en-US" sz="1200" dirty="0">
              <a:solidFill>
                <a:schemeClr val="tx1"/>
              </a:solidFill>
              <a:effectLst/>
              <a:latin typeface="+mn-l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mn-lt"/>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mn-lt"/>
                <a:ea typeface="Times New Roman" panose="02020603050405020304" pitchFamily="18" charset="0"/>
                <a:cs typeface="Calibri" panose="020F0502020204030204" pitchFamily="34" charset="0"/>
              </a:rPr>
              <a:t>The inpatient bed days will be automatically converted into its equivalent number of outpatient visits (outpatient visits = inpatient bed days X equivalency ratio x ALOS).</a:t>
            </a:r>
            <a:endParaRPr lang="en-US" sz="1200" dirty="0">
              <a:effectLst/>
              <a:latin typeface="+mn-lt"/>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61</a:t>
            </a:fld>
            <a:endParaRPr lang="en-US"/>
          </a:p>
        </p:txBody>
      </p:sp>
    </p:spTree>
    <p:extLst>
      <p:ext uri="{BB962C8B-B14F-4D97-AF65-F5344CB8AC3E}">
        <p14:creationId xmlns:p14="http://schemas.microsoft.com/office/powerpoint/2010/main" val="24968537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latin typeface="+mn-lt"/>
              </a:rPr>
              <a:t>In step 3, </a:t>
            </a:r>
            <a:r>
              <a:rPr lang="en-US" sz="1200" dirty="0">
                <a:solidFill>
                  <a:srgbClr val="000000"/>
                </a:solidFill>
                <a:effectLst/>
                <a:latin typeface="+mn-lt"/>
                <a:cs typeface="Calibri" panose="020F0502020204030204" pitchFamily="34" charset="0"/>
              </a:rPr>
              <a:t>i</a:t>
            </a:r>
            <a:r>
              <a:rPr lang="en-US" sz="1200" dirty="0">
                <a:solidFill>
                  <a:srgbClr val="000000"/>
                </a:solidFill>
                <a:effectLst/>
                <a:latin typeface="+mn-lt"/>
                <a:ea typeface="Times New Roman" panose="02020603050405020304" pitchFamily="18" charset="0"/>
                <a:cs typeface="Calibri" panose="020F0502020204030204" pitchFamily="34" charset="0"/>
              </a:rPr>
              <a:t>f no data appear, or your country is not listed, select a “proxy” country which has similar characteristics as yours. For example, Somalia has no data to generate the equivalency ratio and a proxy country to be used are either Eritrea of Djibouti.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mn-lt"/>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mn-lt"/>
                <a:ea typeface="Times New Roman" panose="02020603050405020304" pitchFamily="18" charset="0"/>
                <a:cs typeface="Calibri" panose="020F0502020204030204" pitchFamily="34" charset="0"/>
              </a:rPr>
              <a:t>The FP allocation ratio will be calculated in cell C15 or cell F15 depending on the option used. If the number of FP visits are NOT included in the total number of general out-patient visits, use Option A, otherwise, use Option B.</a:t>
            </a:r>
            <a:endParaRPr lang="en-US" sz="1200" dirty="0">
              <a:solidFill>
                <a:schemeClr val="tx1"/>
              </a:solidFill>
              <a:effectLst/>
              <a:latin typeface="+mn-lt"/>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62</a:t>
            </a:fld>
            <a:endParaRPr lang="en-US"/>
          </a:p>
        </p:txBody>
      </p:sp>
    </p:spTree>
    <p:extLst>
      <p:ext uri="{BB962C8B-B14F-4D97-AF65-F5344CB8AC3E}">
        <p14:creationId xmlns:p14="http://schemas.microsoft.com/office/powerpoint/2010/main" val="19402620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Times New Roman" panose="02020603050405020304" pitchFamily="18" charset="0"/>
                <a:cs typeface="Times New Roman" panose="02020603050405020304" pitchFamily="18" charset="0"/>
              </a:rPr>
              <a:t>When the allocation ratio is obtained, this is then used to multiply system-wide expenditures such as personnel to obtain the personnel FP-specific expenditures.</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63</a:t>
            </a:fld>
            <a:endParaRPr lang="en-US"/>
          </a:p>
        </p:txBody>
      </p:sp>
    </p:spTree>
    <p:extLst>
      <p:ext uri="{BB962C8B-B14F-4D97-AF65-F5344CB8AC3E}">
        <p14:creationId xmlns:p14="http://schemas.microsoft.com/office/powerpoint/2010/main" val="41870608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expenditure data presented in this example are NOT from Senegal, but the Senegal equivalency ratio is used ONLY to illustrate the calculation of the FP allocation ratio and FP-specific expenditures from shared/system-wide expenditures.</a:t>
            </a:r>
          </a:p>
        </p:txBody>
      </p:sp>
      <p:sp>
        <p:nvSpPr>
          <p:cNvPr id="4" name="Slide Number Placeholder 3"/>
          <p:cNvSpPr>
            <a:spLocks noGrp="1"/>
          </p:cNvSpPr>
          <p:nvPr>
            <p:ph type="sldNum" sz="quarter" idx="5"/>
          </p:nvPr>
        </p:nvSpPr>
        <p:spPr/>
        <p:txBody>
          <a:bodyPr/>
          <a:lstStyle/>
          <a:p>
            <a:fld id="{D7889333-B7EB-4C02-9044-3508FADBF123}" type="slidenum">
              <a:rPr lang="en-US" smtClean="0"/>
              <a:t>64</a:t>
            </a:fld>
            <a:endParaRPr lang="en-US"/>
          </a:p>
        </p:txBody>
      </p:sp>
    </p:spTree>
    <p:extLst>
      <p:ext uri="{BB962C8B-B14F-4D97-AF65-F5344CB8AC3E}">
        <p14:creationId xmlns:p14="http://schemas.microsoft.com/office/powerpoint/2010/main" val="18432457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While several details are provided in Step 4, the sub-steps (</a:t>
            </a:r>
            <a:r>
              <a:rPr lang="en-US" sz="1200" dirty="0" err="1"/>
              <a:t>i</a:t>
            </a:r>
            <a:r>
              <a:rPr lang="en-US" sz="1200" dirty="0"/>
              <a:t>) and (ii) are simply to showcase the background calculations behind the tool. After entering the data as applicable into the yellow cells of the calculation tool, the FP allocation ratio will be generated automatically.</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65</a:t>
            </a:fld>
            <a:endParaRPr lang="en-US"/>
          </a:p>
        </p:txBody>
      </p:sp>
    </p:spTree>
    <p:extLst>
      <p:ext uri="{BB962C8B-B14F-4D97-AF65-F5344CB8AC3E}">
        <p14:creationId xmlns:p14="http://schemas.microsoft.com/office/powerpoint/2010/main" val="3337807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After obtaining FP-specific expenditures, these are then entered into the Data Processing Tool.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More details on the Data Processing Tool (DPT) </a:t>
            </a:r>
            <a:r>
              <a:rPr lang="en-US" i="0" dirty="0"/>
              <a:t>will be provided later in the presentation, but next, we discuss capital expenditures.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Times New Roman" panose="02020603050405020304" pitchFamily="18" charset="0"/>
                <a:cs typeface="Calibri" panose="020F0502020204030204" pitchFamily="34" charset="0"/>
              </a:rPr>
              <a:t>The reason for singling out Capital out of the other FP spending categories is because capital expenditures comprises many sub-categories which are lumped together  are reported simply as Capital in the FPSA report, Table 4. </a:t>
            </a:r>
            <a:endParaRPr lang="en-US" i="0" dirty="0"/>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66</a:t>
            </a:fld>
            <a:endParaRPr lang="en-US"/>
          </a:p>
        </p:txBody>
      </p:sp>
    </p:spTree>
    <p:extLst>
      <p:ext uri="{BB962C8B-B14F-4D97-AF65-F5344CB8AC3E}">
        <p14:creationId xmlns:p14="http://schemas.microsoft.com/office/powerpoint/2010/main" val="29928983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section provides information on capital expenditures.</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67</a:t>
            </a:fld>
            <a:endParaRPr lang="en-US"/>
          </a:p>
        </p:txBody>
      </p:sp>
    </p:spTree>
    <p:extLst>
      <p:ext uri="{BB962C8B-B14F-4D97-AF65-F5344CB8AC3E}">
        <p14:creationId xmlns:p14="http://schemas.microsoft.com/office/powerpoint/2010/main" val="18041836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Times New Roman" panose="02020603050405020304" pitchFamily="18" charset="0"/>
                <a:cs typeface="Calibri" panose="020F0502020204030204" pitchFamily="34" charset="0"/>
              </a:rPr>
              <a:t>The reason for this presentation focusing on a specific FP spending category “capital” is because Capital comprises of many sub-categories which for the purpose of FPSA are not explicit but presented as one main category “Capital”.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Times New Roman" panose="02020603050405020304" pitchFamily="18" charset="0"/>
                <a:cs typeface="Calibri" panose="020F0502020204030204" pitchFamily="34" charset="0"/>
              </a:rPr>
              <a:t>Capital are the assets held by the health system such as building, construction, major renovation and maintenance of tangible and intangible assets used repeatedly, or continuously in production processes of health care or of social amenities over a period of time longer than one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Times New Roman" panose="02020603050405020304" pitchFamily="18" charset="0"/>
                <a:cs typeface="Calibri" panose="020F0502020204030204" pitchFamily="34" charset="0"/>
              </a:rPr>
              <a:t>The main categories of the classification features are buildings, medical and non-medial equipment.</a:t>
            </a:r>
            <a:endParaRPr lang="en-US" sz="1200" dirty="0">
              <a:effectLst/>
              <a:latin typeface="+mn-lt"/>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68</a:t>
            </a:fld>
            <a:endParaRPr lang="en-US"/>
          </a:p>
        </p:txBody>
      </p:sp>
    </p:spTree>
    <p:extLst>
      <p:ext uri="{BB962C8B-B14F-4D97-AF65-F5344CB8AC3E}">
        <p14:creationId xmlns:p14="http://schemas.microsoft.com/office/powerpoint/2010/main" val="8103535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dirty="0"/>
              <a:t>Capital Formation is described </a:t>
            </a:r>
            <a:r>
              <a:rPr lang="en-US" sz="1200" b="0" dirty="0"/>
              <a:t>as Capital </a:t>
            </a:r>
            <a:r>
              <a:rPr lang="en-US" sz="1200" dirty="0"/>
              <a:t>accumulation during an accounting period, which refers to net capital stock additions such as equipment, buildings, and other goods used in the production process over several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Gross fix capital formation </a:t>
            </a:r>
            <a:r>
              <a:rPr lang="en-US" sz="1200" dirty="0"/>
              <a:t>Gross fixed capital formation in the health care system is measured by the total value of the fixed assets that health providers have acquired during the accounting period, that are used continuously for more than one year in the provision of health services</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69</a:t>
            </a:fld>
            <a:endParaRPr lang="en-US"/>
          </a:p>
        </p:txBody>
      </p:sp>
    </p:spTree>
    <p:extLst>
      <p:ext uri="{BB962C8B-B14F-4D97-AF65-F5344CB8AC3E}">
        <p14:creationId xmlns:p14="http://schemas.microsoft.com/office/powerpoint/2010/main" val="1577902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first FPSA was conducted in Kenya in 2013. By 2018, 11 countries had FPSAs. The number of countries completed varied, with five being the most completed in a single year </a:t>
            </a:r>
          </a:p>
          <a:p>
            <a:endParaRPr lang="en-US" sz="1200" dirty="0"/>
          </a:p>
          <a:p>
            <a:r>
              <a:rPr lang="en-US" sz="1200" dirty="0"/>
              <a:t>Track20 expanded FPSA efforts greatly in phase 2, and in 2020 Track20 completed 41 FPSAs. By 2024 more than 50 countries had FPSAs. </a:t>
            </a:r>
          </a:p>
          <a:p>
            <a:endParaRPr lang="en-US" sz="1200" dirty="0"/>
          </a:p>
          <a:p>
            <a:r>
              <a:rPr lang="en-US" sz="1200" dirty="0"/>
              <a:t>Results have been reported annually in the FP2020, and now FP2030 Progress Report through the FP2030 Indicator “Annual expenditure on family planning from government domestic budget”, with multi-year trends now are available for many countries. </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7</a:t>
            </a:fld>
            <a:endParaRPr lang="en-US"/>
          </a:p>
        </p:txBody>
      </p:sp>
    </p:spTree>
    <p:extLst>
      <p:ext uri="{BB962C8B-B14F-4D97-AF65-F5344CB8AC3E}">
        <p14:creationId xmlns:p14="http://schemas.microsoft.com/office/powerpoint/2010/main" val="39415033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t>Capital Expenditure (technology, medical &amp; non-medical equipment, construction &amp; renovation)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All Capital expenditure should be collected according to the information on this slide, but should be reported in the Data Processing Tool as sum of all the sub-components under </a:t>
            </a:r>
            <a:r>
              <a:rPr lang="en-US" sz="1200" b="1" i="1" dirty="0"/>
              <a:t>FPSC 3.0</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70</a:t>
            </a:fld>
            <a:endParaRPr lang="en-US"/>
          </a:p>
        </p:txBody>
      </p:sp>
    </p:spTree>
    <p:extLst>
      <p:ext uri="{BB962C8B-B14F-4D97-AF65-F5344CB8AC3E}">
        <p14:creationId xmlns:p14="http://schemas.microsoft.com/office/powerpoint/2010/main" val="37849554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Here, we provide a list of potential data sources for capital expenditures. Just to note that this is not an exhaustive list, but a good starting point to gather capital expenditure data.</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71</a:t>
            </a:fld>
            <a:endParaRPr lang="en-US"/>
          </a:p>
        </p:txBody>
      </p:sp>
    </p:spTree>
    <p:extLst>
      <p:ext uri="{BB962C8B-B14F-4D97-AF65-F5344CB8AC3E}">
        <p14:creationId xmlns:p14="http://schemas.microsoft.com/office/powerpoint/2010/main" val="15962337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section provides information on the FPSA tools: data collection, FP allocation and Data Processing Tool, as well as the report outline.</a:t>
            </a:r>
            <a:endParaRPr lang="en-US" sz="1200" b="1" dirty="0"/>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72</a:t>
            </a:fld>
            <a:endParaRPr lang="en-US"/>
          </a:p>
        </p:txBody>
      </p:sp>
    </p:spTree>
    <p:extLst>
      <p:ext uri="{BB962C8B-B14F-4D97-AF65-F5344CB8AC3E}">
        <p14:creationId xmlns:p14="http://schemas.microsoft.com/office/powerpoint/2010/main" val="22974687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effectLst/>
                <a:latin typeface="Calibri" panose="020F0502020204030204" pitchFamily="34" charset="0"/>
                <a:ea typeface="Times New Roman" panose="02020603050405020304" pitchFamily="18" charset="0"/>
              </a:rPr>
              <a:t>The FPSA data collection tools in Excel are in two parts.</a:t>
            </a:r>
          </a:p>
          <a:p>
            <a:pPr marL="0" indent="0">
              <a:buNone/>
            </a:pPr>
            <a:endParaRPr lang="en-US" sz="1200" dirty="0">
              <a:effectLst/>
              <a:latin typeface="Calibri" panose="020F0502020204030204" pitchFamily="34" charset="0"/>
              <a:ea typeface="Times New Roman" panose="02020603050405020304" pitchFamily="18" charset="0"/>
            </a:endParaRPr>
          </a:p>
          <a:p>
            <a:pPr marL="171450" indent="-17145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Form 1 is used to capture data from a service provider. Note that a service provider can be a source and an agent, in which case both Forms 1 and 2 will have to be completed.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Times New Roman" panose="02020603050405020304" pitchFamily="18" charset="0"/>
                <a:cs typeface="Calibri" panose="020F0502020204030204" pitchFamily="34" charset="0"/>
              </a:rPr>
              <a:t>Form 2 is used to collect data from either a financial source, a financial agent and the FPSC. In a situation where the financial source is also a financial agent, Form 2 should be completed twice, once capturing data as a source only and secondly capturing data as an agent. The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Family Planning Spending Categories (FPSC) are captured on this tool as well.</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73</a:t>
            </a:fld>
            <a:endParaRPr lang="en-US"/>
          </a:p>
        </p:txBody>
      </p:sp>
    </p:spTree>
    <p:extLst>
      <p:ext uri="{BB962C8B-B14F-4D97-AF65-F5344CB8AC3E}">
        <p14:creationId xmlns:p14="http://schemas.microsoft.com/office/powerpoint/2010/main" val="6972444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Times New Roman" panose="02020603050405020304" pitchFamily="18" charset="0"/>
                <a:cs typeface="Calibri" panose="020F0502020204030204" pitchFamily="34" charset="0"/>
              </a:rPr>
              <a:t>To ensure consistency of the equivalency ratio calculations across all countries, Track20 developed the </a:t>
            </a:r>
            <a:r>
              <a:rPr lang="en-US" sz="1200" b="1" dirty="0">
                <a:effectLst/>
                <a:latin typeface="+mn-lt"/>
                <a:ea typeface="Times New Roman" panose="02020603050405020304" pitchFamily="18" charset="0"/>
                <a:cs typeface="Calibri" panose="020F0502020204030204" pitchFamily="34" charset="0"/>
              </a:rPr>
              <a:t>FP </a:t>
            </a:r>
            <a:r>
              <a:rPr lang="en-US" sz="1200" b="1" u="sng" dirty="0">
                <a:solidFill>
                  <a:srgbClr val="0563C1"/>
                </a:solidFill>
                <a:effectLst/>
                <a:latin typeface="+mn-lt"/>
                <a:ea typeface="Times New Roman" panose="02020603050405020304" pitchFamily="18" charset="0"/>
                <a:cs typeface="Calibri" panose="020F0502020204030204" pitchFamily="34" charset="0"/>
              </a:rPr>
              <a:t>allocation ratio calculator tool</a:t>
            </a:r>
            <a:r>
              <a:rPr lang="en-US" sz="1200" dirty="0">
                <a:effectLst/>
                <a:latin typeface="+mn-lt"/>
                <a:ea typeface="Times New Roman" panose="02020603050405020304" pitchFamily="18" charset="0"/>
                <a:cs typeface="Calibri" panose="020F0502020204030204" pitchFamily="34" charset="0"/>
              </a:rPr>
              <a:t> using the 2010 WHO-CHOICE cost estimates as default data that generates the equivalency ratio.  This was covered in more detail earlier in the training. </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74</a:t>
            </a:fld>
            <a:endParaRPr lang="en-US"/>
          </a:p>
        </p:txBody>
      </p:sp>
    </p:spTree>
    <p:extLst>
      <p:ext uri="{BB962C8B-B14F-4D97-AF65-F5344CB8AC3E}">
        <p14:creationId xmlns:p14="http://schemas.microsoft.com/office/powerpoint/2010/main" val="86045788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tab pos="457200" algn="l"/>
              </a:tabLst>
              <a:defRPr/>
            </a:pPr>
            <a:r>
              <a:rPr lang="x-none" sz="1200" dirty="0">
                <a:latin typeface="+mn-lt"/>
                <a:cs typeface="Times New Roman" panose="02020603050405020304" pitchFamily="18" charset="0"/>
              </a:rPr>
              <a:t>The </a:t>
            </a:r>
            <a:r>
              <a:rPr lang="en-US" sz="1200" dirty="0">
                <a:latin typeface="+mn-lt"/>
                <a:cs typeface="Times New Roman" panose="02020603050405020304" pitchFamily="18" charset="0"/>
              </a:rPr>
              <a:t>DPT</a:t>
            </a:r>
            <a:r>
              <a:rPr lang="x-none" sz="1200" dirty="0">
                <a:latin typeface="+mn-lt"/>
                <a:cs typeface="Times New Roman" panose="02020603050405020304" pitchFamily="18" charset="0"/>
              </a:rPr>
              <a:t> was developed using the national health accounts framework and principles</a:t>
            </a:r>
            <a:r>
              <a:rPr lang="en-US" sz="1200" dirty="0">
                <a:effectLst/>
                <a:latin typeface="+mn-lt"/>
                <a:ea typeface="+mn-ea"/>
                <a:cs typeface="Times New Roman" panose="02020603050405020304" pitchFamily="18" charset="0"/>
              </a:rPr>
              <a:t>.</a:t>
            </a:r>
            <a:r>
              <a:rPr lang="en-US" sz="1200" dirty="0">
                <a:latin typeface="+mn-lt"/>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tab pos="457200" algn="l"/>
              </a:tabLst>
              <a:defRPr/>
            </a:pPr>
            <a:endParaRPr lang="en-US" sz="1200" dirty="0">
              <a:latin typeface="+mn-lt"/>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tab pos="457200" algn="l"/>
              </a:tabLst>
              <a:defRPr/>
            </a:pPr>
            <a:r>
              <a:rPr lang="en-US" sz="1200" dirty="0">
                <a:latin typeface="+mn-lt"/>
                <a:cs typeface="Times New Roman" panose="02020603050405020304" pitchFamily="18" charset="0"/>
              </a:rPr>
              <a:t>Although the FPSA focuses on domestic FP expenditures, the FPSA Data Processing Tool (DPT) </a:t>
            </a:r>
            <a:r>
              <a:rPr lang="x-none" sz="1200" dirty="0">
                <a:latin typeface="+mn-lt"/>
                <a:cs typeface="Times New Roman" panose="02020603050405020304" pitchFamily="18" charset="0"/>
              </a:rPr>
              <a:t>tool </a:t>
            </a:r>
            <a:r>
              <a:rPr lang="en-US" sz="1200" dirty="0">
                <a:latin typeface="+mn-lt"/>
                <a:cs typeface="Times New Roman" panose="02020603050405020304" pitchFamily="18" charset="0"/>
              </a:rPr>
              <a:t>can be used to </a:t>
            </a:r>
            <a:r>
              <a:rPr lang="x-none" sz="1200" dirty="0">
                <a:latin typeface="+mn-lt"/>
                <a:cs typeface="Times New Roman" panose="02020603050405020304" pitchFamily="18" charset="0"/>
              </a:rPr>
              <a:t>tracks actual expenditure </a:t>
            </a:r>
            <a:r>
              <a:rPr lang="en-US" sz="1200" dirty="0">
                <a:latin typeface="+mn-lt"/>
                <a:cs typeface="Times New Roman" panose="02020603050405020304" pitchFamily="18" charset="0"/>
              </a:rPr>
              <a:t>from </a:t>
            </a:r>
            <a:r>
              <a:rPr lang="x-none" sz="1200" dirty="0">
                <a:latin typeface="+mn-lt"/>
                <a:cs typeface="Times New Roman" panose="02020603050405020304" pitchFamily="18" charset="0"/>
              </a:rPr>
              <a:t>public, private and international</a:t>
            </a:r>
            <a:r>
              <a:rPr lang="en-US" sz="1200" dirty="0">
                <a:latin typeface="+mn-lt"/>
                <a:cs typeface="Times New Roman" panose="02020603050405020304" pitchFamily="18" charset="0"/>
              </a:rPr>
              <a:t> donors.</a:t>
            </a:r>
          </a:p>
          <a:p>
            <a:pPr marL="0" marR="0" lvl="0" indent="0" algn="just" defTabSz="914400" rtl="0" eaLnBrk="1" fontAlgn="auto" latinLnBrk="0" hangingPunct="1">
              <a:lnSpc>
                <a:spcPct val="100000"/>
              </a:lnSpc>
              <a:spcBef>
                <a:spcPts val="0"/>
              </a:spcBef>
              <a:spcAft>
                <a:spcPts val="0"/>
              </a:spcAft>
              <a:buClrTx/>
              <a:buSzTx/>
              <a:buFontTx/>
              <a:buNone/>
              <a:tabLst>
                <a:tab pos="457200" algn="l"/>
              </a:tabLst>
              <a:defRPr/>
            </a:pPr>
            <a:endParaRPr lang="en-US" sz="1200" dirty="0">
              <a:effectLst/>
              <a:latin typeface="+mn-lt"/>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tab pos="457200" algn="l"/>
              </a:tabLst>
              <a:defRPr/>
            </a:pPr>
            <a:r>
              <a:rPr lang="en-US" sz="1200" dirty="0">
                <a:effectLst/>
                <a:latin typeface="+mn-lt"/>
                <a:ea typeface="Times New Roman" panose="02020603050405020304" pitchFamily="18" charset="0"/>
                <a:cs typeface="Calibri" panose="020F0502020204030204" pitchFamily="34" charset="0"/>
              </a:rPr>
              <a:t>While it may require more time for data entry into the DPT, the advantage is that once the data entry process is completed, the outputs needed for the report are generated from the pivot tables already built into the data processing tool by simply refreshing the data and moving to the relevant tabs to extract the data needed for each of the four tables in the report, namely:</a:t>
            </a:r>
          </a:p>
          <a:p>
            <a:pPr marL="171450" marR="0" indent="-171450" algn="just">
              <a:spcBef>
                <a:spcPts val="0"/>
              </a:spcBef>
              <a:spcAft>
                <a:spcPts val="0"/>
              </a:spcAft>
              <a:buFont typeface="Arial" panose="020B0604020202020204" pitchFamily="34" charset="0"/>
              <a:buChar char="•"/>
              <a:tabLst>
                <a:tab pos="457200" algn="l"/>
              </a:tabLst>
            </a:pPr>
            <a:r>
              <a:rPr lang="en-US" sz="1200" dirty="0">
                <a:latin typeface="+mn-lt"/>
              </a:rPr>
              <a:t>Table 1: Financing Source</a:t>
            </a:r>
          </a:p>
          <a:p>
            <a:pPr marL="171450" marR="0" indent="-171450" algn="just">
              <a:spcBef>
                <a:spcPts val="0"/>
              </a:spcBef>
              <a:spcAft>
                <a:spcPts val="0"/>
              </a:spcAft>
              <a:buFont typeface="Arial" panose="020B0604020202020204" pitchFamily="34" charset="0"/>
              <a:buChar char="•"/>
              <a:tabLst>
                <a:tab pos="457200" algn="l"/>
              </a:tabLst>
            </a:pPr>
            <a:r>
              <a:rPr lang="en-US" sz="1200" dirty="0">
                <a:latin typeface="+mn-lt"/>
              </a:rPr>
              <a:t>Table 2: Financing Agent</a:t>
            </a:r>
          </a:p>
          <a:p>
            <a:pPr marL="171450" marR="0" indent="-171450" algn="just">
              <a:spcBef>
                <a:spcPts val="0"/>
              </a:spcBef>
              <a:spcAft>
                <a:spcPts val="0"/>
              </a:spcAft>
              <a:buFont typeface="Arial" panose="020B0604020202020204" pitchFamily="34" charset="0"/>
              <a:buChar char="•"/>
              <a:tabLst>
                <a:tab pos="457200" algn="l"/>
              </a:tabLst>
            </a:pPr>
            <a:r>
              <a:rPr lang="en-US" sz="1200" dirty="0">
                <a:latin typeface="+mn-lt"/>
              </a:rPr>
              <a:t>Table 3: Service Providers</a:t>
            </a:r>
          </a:p>
          <a:p>
            <a:pPr marL="171450" marR="0" indent="-171450" algn="just">
              <a:spcBef>
                <a:spcPts val="0"/>
              </a:spcBef>
              <a:spcAft>
                <a:spcPts val="0"/>
              </a:spcAft>
              <a:buFont typeface="Arial" panose="020B0604020202020204" pitchFamily="34" charset="0"/>
              <a:buChar char="•"/>
              <a:tabLst>
                <a:tab pos="457200" algn="l"/>
              </a:tabLst>
            </a:pPr>
            <a:r>
              <a:rPr lang="en-US" sz="1200" dirty="0">
                <a:latin typeface="+mn-lt"/>
              </a:rPr>
              <a:t>Table 4: FP Spending Categories</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75</a:t>
            </a:fld>
            <a:endParaRPr lang="en-US"/>
          </a:p>
        </p:txBody>
      </p:sp>
    </p:spTree>
    <p:extLst>
      <p:ext uri="{BB962C8B-B14F-4D97-AF65-F5344CB8AC3E}">
        <p14:creationId xmlns:p14="http://schemas.microsoft.com/office/powerpoint/2010/main" val="166551211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report outline is harmonized, and content of each table standardized for country trends, and easy/better comparisons.</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76</a:t>
            </a:fld>
            <a:endParaRPr lang="en-US"/>
          </a:p>
        </p:txBody>
      </p:sp>
    </p:spTree>
    <p:extLst>
      <p:ext uri="{BB962C8B-B14F-4D97-AF65-F5344CB8AC3E}">
        <p14:creationId xmlns:p14="http://schemas.microsoft.com/office/powerpoint/2010/main" val="35294934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section provides information on the FPSA results validation process and dissemination.</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77</a:t>
            </a:fld>
            <a:endParaRPr lang="en-US"/>
          </a:p>
        </p:txBody>
      </p:sp>
    </p:spTree>
    <p:extLst>
      <p:ext uri="{BB962C8B-B14F-4D97-AF65-F5344CB8AC3E}">
        <p14:creationId xmlns:p14="http://schemas.microsoft.com/office/powerpoint/2010/main" val="179120644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ea typeface="Times New Roman" panose="02020603050405020304" pitchFamily="18" charset="0"/>
              </a:rPr>
              <a:t>FPSA consultants collect FP expenditure data and ensure that the FPSA results are validated by the country FP stakeholders (often at the Government’s Annual Consensus Meeting or as a standalone FP Expenditure validation meeting).</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78</a:t>
            </a:fld>
            <a:endParaRPr lang="en-US"/>
          </a:p>
        </p:txBody>
      </p:sp>
    </p:spTree>
    <p:extLst>
      <p:ext uri="{BB962C8B-B14F-4D97-AF65-F5344CB8AC3E}">
        <p14:creationId xmlns:p14="http://schemas.microsoft.com/office/powerpoint/2010/main" val="249270147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effectLst/>
                <a:latin typeface="+mn-lt"/>
                <a:ea typeface="Times New Roman" panose="02020603050405020304" pitchFamily="18" charset="0"/>
              </a:rPr>
              <a:t>Track20 M&amp;E Officers when available in a country play a pivotal role in facilitating introductions of consultants to FP key stakeholders.</a:t>
            </a:r>
          </a:p>
          <a:p>
            <a:pPr marL="0" indent="0">
              <a:buNone/>
            </a:pPr>
            <a:endParaRPr lang="en-US" sz="1200" dirty="0">
              <a:latin typeface="+mn-lt"/>
            </a:endParaRPr>
          </a:p>
          <a:p>
            <a:pPr marL="0" indent="0">
              <a:buNone/>
            </a:pPr>
            <a:r>
              <a:rPr lang="en-US" sz="1200" dirty="0">
                <a:latin typeface="+mn-lt"/>
              </a:rPr>
              <a:t>Their TORs/SOW include</a:t>
            </a:r>
          </a:p>
          <a:p>
            <a:pPr marL="171450" indent="-171450">
              <a:buFont typeface="Arial" panose="020B0604020202020204" pitchFamily="34" charset="0"/>
              <a:buChar char="•"/>
            </a:pPr>
            <a:r>
              <a:rPr lang="en-US" sz="1200" dirty="0">
                <a:latin typeface="+mn-lt"/>
              </a:rPr>
              <a:t>Annual production of FP indicators.</a:t>
            </a:r>
          </a:p>
          <a:p>
            <a:pPr marL="171450" indent="-171450">
              <a:buFont typeface="Arial" panose="020B0604020202020204" pitchFamily="34" charset="0"/>
              <a:buChar char="•"/>
            </a:pPr>
            <a:r>
              <a:rPr lang="en-US" sz="1200" dirty="0">
                <a:latin typeface="+mn-lt"/>
              </a:rPr>
              <a:t>Review of data quality.</a:t>
            </a:r>
          </a:p>
          <a:p>
            <a:pPr marL="171450" indent="-171450">
              <a:buFont typeface="Arial" panose="020B0604020202020204" pitchFamily="34" charset="0"/>
              <a:buChar char="•"/>
            </a:pPr>
            <a:r>
              <a:rPr lang="en-US" sz="1200" dirty="0">
                <a:latin typeface="+mn-lt"/>
              </a:rPr>
              <a:t>Participation in FP meetings/facilitating the dissemination of FP data.</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79</a:t>
            </a:fld>
            <a:endParaRPr lang="en-US"/>
          </a:p>
        </p:txBody>
      </p:sp>
    </p:spTree>
    <p:extLst>
      <p:ext uri="{BB962C8B-B14F-4D97-AF65-F5344CB8AC3E}">
        <p14:creationId xmlns:p14="http://schemas.microsoft.com/office/powerpoint/2010/main" val="2992385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“Annual expenditure on FP from government domestic budget” is just one of the indicators reported annually to the FP2030 global initiative. The list of indicators is availab</a:t>
            </a:r>
            <a:r>
              <a:rPr lang="en-US" sz="1200" dirty="0">
                <a:solidFill>
                  <a:srgbClr val="FF0000"/>
                </a:solidFill>
              </a:rPr>
              <a:t>le here: </a:t>
            </a:r>
            <a:r>
              <a:rPr lang="en-US" sz="1200" dirty="0">
                <a:solidFill>
                  <a:srgbClr val="0070C0"/>
                </a:solidFill>
              </a:rPr>
              <a:t>https://www.track20.org/pages/data_analysis/core_indicators/overview.php</a:t>
            </a:r>
            <a:r>
              <a:rPr lang="en-US" sz="1200" dirty="0">
                <a:solidFill>
                  <a:srgbClr val="FF0000"/>
                </a:solidFill>
              </a:rPr>
              <a:t>.</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8</a:t>
            </a:fld>
            <a:endParaRPr lang="en-US"/>
          </a:p>
        </p:txBody>
      </p:sp>
    </p:spTree>
    <p:extLst>
      <p:ext uri="{BB962C8B-B14F-4D97-AF65-F5344CB8AC3E}">
        <p14:creationId xmlns:p14="http://schemas.microsoft.com/office/powerpoint/2010/main" val="22422754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noProof="0" dirty="0">
                <a:effectLst/>
                <a:latin typeface="+mn-lt"/>
                <a:ea typeface="Times New Roman" panose="02020603050405020304" pitchFamily="18" charset="0"/>
              </a:rPr>
              <a:t>Track20 M&amp;E Officers when available in a country play a pivotal role in facilitating introductions of consultants to FP key stakeholders, and ensuring that consultant</a:t>
            </a:r>
          </a:p>
          <a:p>
            <a:pPr marL="171450" indent="-171450">
              <a:buFont typeface="Arial" panose="020B0604020202020204" pitchFamily="34" charset="0"/>
              <a:buChar char="•"/>
            </a:pPr>
            <a:r>
              <a:rPr lang="en-US" sz="1200" noProof="0" dirty="0">
                <a:latin typeface="+mn-lt"/>
              </a:rPr>
              <a:t>Obtain FP statistics data (# in-patient/outpatient, # FP visit,…) mainly from HIMS/DHIS2 or other reports.</a:t>
            </a:r>
          </a:p>
          <a:p>
            <a:pPr marL="171450" indent="-171450">
              <a:buFont typeface="Arial" panose="020B0604020202020204" pitchFamily="34" charset="0"/>
              <a:buChar char="•"/>
            </a:pPr>
            <a:r>
              <a:rPr lang="en-US" sz="1200" noProof="0" dirty="0">
                <a:latin typeface="+mn-lt"/>
                <a:ea typeface="Times New Roman" panose="02020603050405020304" pitchFamily="18" charset="0"/>
                <a:cs typeface="Times New Roman" panose="02020603050405020304" pitchFamily="18" charset="0"/>
              </a:rPr>
              <a:t>Are invited to the Track20 Consensus Meeting to present the FPSA results.</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80</a:t>
            </a:fld>
            <a:endParaRPr lang="en-US"/>
          </a:p>
        </p:txBody>
      </p:sp>
    </p:spTree>
    <p:extLst>
      <p:ext uri="{BB962C8B-B14F-4D97-AF65-F5344CB8AC3E}">
        <p14:creationId xmlns:p14="http://schemas.microsoft.com/office/powerpoint/2010/main" val="295681397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None/>
            </a:pPr>
            <a:r>
              <a:rPr lang="en-US" sz="1200" dirty="0">
                <a:ea typeface="Times New Roman" panose="02020603050405020304" pitchFamily="18" charset="0"/>
              </a:rPr>
              <a:t>Track20 publishes the FPSA results in the Track20 </a:t>
            </a:r>
            <a:r>
              <a:rPr lang="en-US" sz="1200" dirty="0">
                <a:effectLst/>
                <a:ea typeface="Times New Roman" panose="02020603050405020304" pitchFamily="18" charset="0"/>
              </a:rPr>
              <a:t>FPSA online interactive database.</a:t>
            </a:r>
          </a:p>
          <a:p>
            <a:pPr marL="0" indent="0">
              <a:spcBef>
                <a:spcPts val="0"/>
              </a:spcBef>
              <a:buNone/>
            </a:pPr>
            <a:endParaRPr lang="en-US" sz="1200" dirty="0">
              <a:effectLst/>
              <a:ea typeface="Times New Roman" panose="02020603050405020304" pitchFamily="18" charset="0"/>
            </a:endParaRPr>
          </a:p>
          <a:p>
            <a:pPr marL="0" indent="0">
              <a:spcBef>
                <a:spcPts val="0"/>
              </a:spcBef>
              <a:buNone/>
            </a:pPr>
            <a:r>
              <a:rPr lang="en-US" sz="1200" dirty="0">
                <a:effectLst/>
                <a:ea typeface="Times New Roman" panose="02020603050405020304" pitchFamily="18" charset="0"/>
              </a:rPr>
              <a:t>Track20 s</a:t>
            </a:r>
            <a:r>
              <a:rPr lang="en-US" sz="1200" dirty="0">
                <a:ea typeface="Times New Roman" panose="02020603050405020304" pitchFamily="18" charset="0"/>
              </a:rPr>
              <a:t>ubmits the FPSA data to FP2030 for their annual reporting.</a:t>
            </a:r>
            <a:endParaRPr lang="en-US" sz="1200" dirty="0"/>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81</a:t>
            </a:fld>
            <a:endParaRPr lang="en-US"/>
          </a:p>
        </p:txBody>
      </p:sp>
    </p:spTree>
    <p:extLst>
      <p:ext uri="{BB962C8B-B14F-4D97-AF65-F5344CB8AC3E}">
        <p14:creationId xmlns:p14="http://schemas.microsoft.com/office/powerpoint/2010/main" val="3597995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Let’s take a moment to look carefully at what the indicator is measuring. ACTUAL recurrent expenditures. Many FP expenditures are </a:t>
            </a:r>
            <a:r>
              <a:rPr lang="en-US" b="0" i="0" dirty="0">
                <a:latin typeface="+mn-lt"/>
              </a:rPr>
              <a:t>not FP-specific – and often, there is no specific FP line item in the budget. In these cases, FP-specific expenditures need to be estimated. </a:t>
            </a:r>
            <a:r>
              <a:rPr lang="en-US" sz="1200" kern="100" dirty="0">
                <a:solidFill>
                  <a:srgbClr val="4D5156"/>
                </a:solidFill>
                <a:effectLst/>
                <a:highlight>
                  <a:srgbClr val="FFFFFF"/>
                </a:highlight>
                <a:latin typeface="+mn-lt"/>
                <a:ea typeface="Calibri" panose="020F0502020204030204" pitchFamily="34" charset="0"/>
                <a:cs typeface="Times New Roman" panose="02020603050405020304" pitchFamily="18" charset="0"/>
              </a:rPr>
              <a:t>Resources are </a:t>
            </a:r>
            <a:r>
              <a:rPr lang="en-US" sz="1200" b="1" kern="100" dirty="0">
                <a:solidFill>
                  <a:srgbClr val="040C28"/>
                </a:solidFill>
                <a:effectLst/>
                <a:highlight>
                  <a:srgbClr val="D3E3FD"/>
                </a:highlight>
                <a:latin typeface="+mn-lt"/>
                <a:ea typeface="Calibri" panose="020F0502020204030204" pitchFamily="34" charset="0"/>
                <a:cs typeface="Times New Roman" panose="02020603050405020304" pitchFamily="18" charset="0"/>
              </a:rPr>
              <a:t>anything needed </a:t>
            </a:r>
            <a:r>
              <a:rPr lang="en-US" sz="1200" kern="100" dirty="0">
                <a:solidFill>
                  <a:srgbClr val="040C28"/>
                </a:solidFill>
                <a:effectLst/>
                <a:highlight>
                  <a:srgbClr val="D3E3FD"/>
                </a:highlight>
                <a:latin typeface="+mn-lt"/>
                <a:ea typeface="Calibri" panose="020F0502020204030204" pitchFamily="34" charset="0"/>
                <a:cs typeface="Times New Roman" panose="02020603050405020304" pitchFamily="18" charset="0"/>
              </a:rPr>
              <a:t>to complete a project including financial, personnel, equipment, ..</a:t>
            </a:r>
            <a:r>
              <a:rPr lang="en-US" sz="1200" kern="100" dirty="0">
                <a:solidFill>
                  <a:srgbClr val="4D5156"/>
                </a:solidFill>
                <a:effectLst/>
                <a:highlight>
                  <a:srgbClr val="FFFFFF"/>
                </a:highlight>
                <a:latin typeface="+mn-lt"/>
                <a:ea typeface="Calibri" panose="020F0502020204030204" pitchFamily="34" charset="0"/>
                <a:cs typeface="Times New Roman" panose="02020603050405020304" pitchFamily="18" charset="0"/>
              </a:rPr>
              <a:t>. </a:t>
            </a:r>
          </a:p>
          <a:p>
            <a:endParaRPr lang="en-US" b="0" i="0" dirty="0">
              <a:latin typeface="+mn-lt"/>
            </a:endParaRPr>
          </a:p>
          <a:p>
            <a:r>
              <a:rPr lang="en-US" b="0" i="0" dirty="0">
                <a:latin typeface="+mn-lt"/>
              </a:rPr>
              <a:t>M</a:t>
            </a:r>
            <a:r>
              <a:rPr lang="en-US" i="0" dirty="0">
                <a:latin typeface="+mn-lt"/>
              </a:rPr>
              <a:t>ore details will be provided on this later in the presentation.</a:t>
            </a:r>
          </a:p>
          <a:p>
            <a:endParaRPr lang="en-US" dirty="0"/>
          </a:p>
        </p:txBody>
      </p:sp>
      <p:sp>
        <p:nvSpPr>
          <p:cNvPr id="4" name="Slide Number Placeholder 3"/>
          <p:cNvSpPr>
            <a:spLocks noGrp="1"/>
          </p:cNvSpPr>
          <p:nvPr>
            <p:ph type="sldNum" sz="quarter" idx="5"/>
          </p:nvPr>
        </p:nvSpPr>
        <p:spPr/>
        <p:txBody>
          <a:bodyPr/>
          <a:lstStyle/>
          <a:p>
            <a:fld id="{D7889333-B7EB-4C02-9044-3508FADBF123}" type="slidenum">
              <a:rPr lang="en-US" smtClean="0"/>
              <a:t>9</a:t>
            </a:fld>
            <a:endParaRPr lang="en-US"/>
          </a:p>
        </p:txBody>
      </p:sp>
    </p:spTree>
    <p:extLst>
      <p:ext uri="{BB962C8B-B14F-4D97-AF65-F5344CB8AC3E}">
        <p14:creationId xmlns:p14="http://schemas.microsoft.com/office/powerpoint/2010/main" val="3364001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3B70A-DA53-CF2C-A6B6-7A6DABC014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941929-24F3-50AD-35FB-538659334476}"/>
              </a:ext>
            </a:extLst>
          </p:cNvPr>
          <p:cNvSpPr>
            <a:spLocks noGrp="1"/>
          </p:cNvSpPr>
          <p:nvPr>
            <p:ph type="dt" sz="half" idx="10"/>
          </p:nvPr>
        </p:nvSpPr>
        <p:spPr/>
        <p:txBody>
          <a:bodyPr/>
          <a:lstStyle/>
          <a:p>
            <a:fld id="{186417FF-33E3-47A8-A7B4-A19045AFCE0E}" type="datetimeFigureOut">
              <a:rPr lang="en-US" smtClean="0"/>
              <a:t>6/14/2024</a:t>
            </a:fld>
            <a:endParaRPr lang="en-US"/>
          </a:p>
        </p:txBody>
      </p:sp>
      <p:sp>
        <p:nvSpPr>
          <p:cNvPr id="4" name="Footer Placeholder 3">
            <a:extLst>
              <a:ext uri="{FF2B5EF4-FFF2-40B4-BE49-F238E27FC236}">
                <a16:creationId xmlns:a16="http://schemas.microsoft.com/office/drawing/2014/main" id="{27E35E15-6191-9E46-416D-55C6E68551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C5604E-8B0E-2A05-6D12-DC712F17B654}"/>
              </a:ext>
            </a:extLst>
          </p:cNvPr>
          <p:cNvSpPr>
            <a:spLocks noGrp="1"/>
          </p:cNvSpPr>
          <p:nvPr>
            <p:ph type="sldNum" sz="quarter" idx="12"/>
          </p:nvPr>
        </p:nvSpPr>
        <p:spPr/>
        <p:txBody>
          <a:bodyPr/>
          <a:lstStyle/>
          <a:p>
            <a:fld id="{CF89B59C-5384-44CE-854C-C90AEC6E992D}" type="slidenum">
              <a:rPr lang="en-US" smtClean="0"/>
              <a:t>‹#›</a:t>
            </a:fld>
            <a:endParaRPr lang="en-US"/>
          </a:p>
        </p:txBody>
      </p:sp>
    </p:spTree>
    <p:extLst>
      <p:ext uri="{BB962C8B-B14F-4D97-AF65-F5344CB8AC3E}">
        <p14:creationId xmlns:p14="http://schemas.microsoft.com/office/powerpoint/2010/main" val="215582523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CECA05-68F1-D824-F3A2-9E619CC428F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217443-94AB-63E5-3F72-5EA10A68B9E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D47FE6-0E79-78F2-42F8-7CBCF16A58F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186417FF-33E3-47A8-A7B4-A19045AFCE0E}" type="datetimeFigureOut">
              <a:rPr lang="en-US" smtClean="0"/>
              <a:t>6/14/2024</a:t>
            </a:fld>
            <a:endParaRPr lang="en-US"/>
          </a:p>
        </p:txBody>
      </p:sp>
      <p:sp>
        <p:nvSpPr>
          <p:cNvPr id="5" name="Footer Placeholder 4">
            <a:extLst>
              <a:ext uri="{FF2B5EF4-FFF2-40B4-BE49-F238E27FC236}">
                <a16:creationId xmlns:a16="http://schemas.microsoft.com/office/drawing/2014/main" id="{0AAB1248-43F5-6559-9D8D-9E1DD648981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D94E99E-EA1B-113F-834E-2AB6AF8A58C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CF89B59C-5384-44CE-854C-C90AEC6E992D}" type="slidenum">
              <a:rPr lang="en-US" smtClean="0"/>
              <a:t>‹#›</a:t>
            </a:fld>
            <a:endParaRPr lang="en-US"/>
          </a:p>
        </p:txBody>
      </p:sp>
    </p:spTree>
    <p:extLst>
      <p:ext uri="{BB962C8B-B14F-4D97-AF65-F5344CB8AC3E}">
        <p14:creationId xmlns:p14="http://schemas.microsoft.com/office/powerpoint/2010/main" val="4226207742"/>
      </p:ext>
    </p:extLst>
  </p:cSld>
  <p:clrMap bg1="lt1" tx1="dk1" bg2="lt2" tx2="dk2" accent1="accent1" accent2="accent2" accent3="accent3" accent4="accent4" accent5="accent5" accent6="accent6" hlink="hlink" folHlink="folHlink"/>
  <p:sldLayoutIdLst>
    <p:sldLayoutId id="2147483654"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89CBFD7-11B1-DD29-9718-3C694F3FE7C9}"/>
              </a:ext>
            </a:extLst>
          </p:cNvPr>
          <p:cNvSpPr>
            <a:spLocks noGrp="1"/>
          </p:cNvSpPr>
          <p:nvPr>
            <p:ph type="title"/>
          </p:nvPr>
        </p:nvSpPr>
        <p:spPr/>
        <p:txBody>
          <a:bodyPr>
            <a:normAutofit fontScale="90000"/>
          </a:bodyPr>
          <a:lstStyle/>
          <a:p>
            <a:r>
              <a:rPr lang="fr-FR" sz="4000">
                <a:latin typeface="Tw Cen MT" panose="020B0602020104020603" pitchFamily="34" charset="0"/>
              </a:rPr>
              <a:t>The Family Planning Spending Assessment </a:t>
            </a:r>
            <a:br>
              <a:rPr lang="fr-FR" sz="4000">
                <a:latin typeface="Tw Cen MT" panose="020B0602020104020603" pitchFamily="34" charset="0"/>
              </a:rPr>
            </a:br>
            <a:r>
              <a:rPr lang="fr-FR" sz="4000">
                <a:latin typeface="Tw Cen MT" panose="020B0602020104020603" pitchFamily="34" charset="0"/>
              </a:rPr>
              <a:t>(FPSA) Approach</a:t>
            </a:r>
            <a:br>
              <a:rPr lang="fr-FR" sz="4000">
                <a:latin typeface="Tw Cen MT" panose="020B0602020104020603" pitchFamily="34" charset="0"/>
              </a:rPr>
            </a:br>
            <a:endParaRPr lang="en-US" sz="4000" dirty="0"/>
          </a:p>
        </p:txBody>
      </p:sp>
      <p:pic>
        <p:nvPicPr>
          <p:cNvPr id="3" name="Picture 2">
            <a:extLst>
              <a:ext uri="{FF2B5EF4-FFF2-40B4-BE49-F238E27FC236}">
                <a16:creationId xmlns:a16="http://schemas.microsoft.com/office/drawing/2014/main" id="{A41C75F1-D752-9B95-13C5-0C51AB35D982}"/>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236154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4B72E4A-BBDC-7D93-7803-6EAA41E788F7}"/>
              </a:ext>
            </a:extLst>
          </p:cNvPr>
          <p:cNvSpPr>
            <a:spLocks noGrp="1"/>
          </p:cNvSpPr>
          <p:nvPr>
            <p:ph type="title"/>
          </p:nvPr>
        </p:nvSpPr>
        <p:spPr/>
        <p:txBody>
          <a:bodyPr/>
          <a:lstStyle/>
          <a:p>
            <a:r>
              <a:rPr lang="en-US" sz="3600" dirty="0"/>
              <a:t>2. FPSA Methodology</a:t>
            </a:r>
          </a:p>
        </p:txBody>
      </p:sp>
      <p:pic>
        <p:nvPicPr>
          <p:cNvPr id="3" name="Picture 2">
            <a:extLst>
              <a:ext uri="{FF2B5EF4-FFF2-40B4-BE49-F238E27FC236}">
                <a16:creationId xmlns:a16="http://schemas.microsoft.com/office/drawing/2014/main" id="{00C1D4BD-C0C4-2E59-D815-818DD2534685}"/>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12384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C1DA745-92E4-1681-C803-75F02F870529}"/>
              </a:ext>
            </a:extLst>
          </p:cNvPr>
          <p:cNvSpPr>
            <a:spLocks noGrp="1"/>
          </p:cNvSpPr>
          <p:nvPr>
            <p:ph type="title"/>
          </p:nvPr>
        </p:nvSpPr>
        <p:spPr/>
        <p:txBody>
          <a:bodyPr/>
          <a:lstStyle/>
          <a:p>
            <a:r>
              <a:rPr lang="en-GB" altLang="en-US" sz="3600"/>
              <a:t>Methodology</a:t>
            </a:r>
            <a:endParaRPr lang="en-US" sz="3600" dirty="0"/>
          </a:p>
        </p:txBody>
      </p:sp>
      <p:pic>
        <p:nvPicPr>
          <p:cNvPr id="3" name="Picture 2">
            <a:extLst>
              <a:ext uri="{FF2B5EF4-FFF2-40B4-BE49-F238E27FC236}">
                <a16:creationId xmlns:a16="http://schemas.microsoft.com/office/drawing/2014/main" id="{113E16CE-1CE6-C5AD-5B7E-4C83A18CFD72}"/>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474246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0CF00B9-B856-72DF-272E-00E0E861FAD8}"/>
              </a:ext>
            </a:extLst>
          </p:cNvPr>
          <p:cNvSpPr>
            <a:spLocks noGrp="1"/>
          </p:cNvSpPr>
          <p:nvPr>
            <p:ph type="title"/>
          </p:nvPr>
        </p:nvSpPr>
        <p:spPr/>
        <p:txBody>
          <a:bodyPr/>
          <a:lstStyle/>
          <a:p>
            <a:r>
              <a:rPr lang="en-US"/>
              <a:t>Data Collection/Consultants’ Role</a:t>
            </a:r>
            <a:endParaRPr lang="en-US" dirty="0"/>
          </a:p>
        </p:txBody>
      </p:sp>
      <p:pic>
        <p:nvPicPr>
          <p:cNvPr id="3" name="Picture 2">
            <a:extLst>
              <a:ext uri="{FF2B5EF4-FFF2-40B4-BE49-F238E27FC236}">
                <a16:creationId xmlns:a16="http://schemas.microsoft.com/office/drawing/2014/main" id="{66B8B712-C86E-0335-F10A-4D955C85BED7}"/>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129052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BD2D923-910E-C34E-29E0-AE64E5190992}"/>
              </a:ext>
            </a:extLst>
          </p:cNvPr>
          <p:cNvSpPr>
            <a:spLocks noGrp="1"/>
          </p:cNvSpPr>
          <p:nvPr>
            <p:ph type="title"/>
          </p:nvPr>
        </p:nvSpPr>
        <p:spPr/>
        <p:txBody>
          <a:bodyPr/>
          <a:lstStyle/>
          <a:p>
            <a:r>
              <a:rPr lang="en-GB" altLang="en-US" sz="3600"/>
              <a:t>Financial flow</a:t>
            </a:r>
            <a:endParaRPr lang="en-US" sz="3600" dirty="0"/>
          </a:p>
        </p:txBody>
      </p:sp>
      <p:pic>
        <p:nvPicPr>
          <p:cNvPr id="3" name="Picture 2">
            <a:extLst>
              <a:ext uri="{FF2B5EF4-FFF2-40B4-BE49-F238E27FC236}">
                <a16:creationId xmlns:a16="http://schemas.microsoft.com/office/drawing/2014/main" id="{72FC8CA4-954D-8194-0FA4-87E3E8529B46}"/>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24151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B870BB0-D33F-2AD3-0E69-D93CFFA826E0}"/>
              </a:ext>
            </a:extLst>
          </p:cNvPr>
          <p:cNvSpPr>
            <a:spLocks noGrp="1"/>
          </p:cNvSpPr>
          <p:nvPr>
            <p:ph type="title"/>
          </p:nvPr>
        </p:nvSpPr>
        <p:spPr/>
        <p:txBody>
          <a:bodyPr/>
          <a:lstStyle/>
          <a:p>
            <a:r>
              <a:rPr lang="en-GB" altLang="en-US" sz="3600"/>
              <a:t>Resource Tracking</a:t>
            </a:r>
            <a:endParaRPr lang="en-US" sz="3600" dirty="0"/>
          </a:p>
        </p:txBody>
      </p:sp>
      <p:pic>
        <p:nvPicPr>
          <p:cNvPr id="3" name="Picture 2">
            <a:extLst>
              <a:ext uri="{FF2B5EF4-FFF2-40B4-BE49-F238E27FC236}">
                <a16:creationId xmlns:a16="http://schemas.microsoft.com/office/drawing/2014/main" id="{39EB20C3-CD8E-E780-B6B1-EA6A57998180}"/>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38240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C5B425A-E320-3614-C349-56CEFE4D602E}"/>
              </a:ext>
            </a:extLst>
          </p:cNvPr>
          <p:cNvSpPr>
            <a:spLocks noGrp="1"/>
          </p:cNvSpPr>
          <p:nvPr>
            <p:ph type="title"/>
          </p:nvPr>
        </p:nvSpPr>
        <p:spPr/>
        <p:txBody>
          <a:bodyPr/>
          <a:lstStyle/>
          <a:p>
            <a:r>
              <a:rPr lang="en-GB" altLang="en-US" sz="3400"/>
              <a:t>Financial and Expenditures Flows: </a:t>
            </a:r>
            <a:br>
              <a:rPr lang="en-GB" altLang="en-US" sz="3400"/>
            </a:br>
            <a:r>
              <a:rPr lang="en-GB" altLang="en-US" sz="3400"/>
              <a:t>Transactions</a:t>
            </a:r>
            <a:endParaRPr lang="en-US" sz="3400" dirty="0"/>
          </a:p>
        </p:txBody>
      </p:sp>
      <p:pic>
        <p:nvPicPr>
          <p:cNvPr id="3" name="Picture 2">
            <a:extLst>
              <a:ext uri="{FF2B5EF4-FFF2-40B4-BE49-F238E27FC236}">
                <a16:creationId xmlns:a16="http://schemas.microsoft.com/office/drawing/2014/main" id="{97F3D0AC-8D45-CF3A-58E2-7ADD2FFD8BE4}"/>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9551473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7219C20-9641-18BE-17F2-B47B8C1E2BC5}"/>
              </a:ext>
            </a:extLst>
          </p:cNvPr>
          <p:cNvSpPr>
            <a:spLocks noGrp="1"/>
          </p:cNvSpPr>
          <p:nvPr>
            <p:ph type="title"/>
          </p:nvPr>
        </p:nvSpPr>
        <p:spPr/>
        <p:txBody>
          <a:bodyPr/>
          <a:lstStyle/>
          <a:p>
            <a:pPr eaLnBrk="1" hangingPunct="1">
              <a:defRPr/>
            </a:pPr>
            <a:r>
              <a:rPr lang="en-GB" sz="3600">
                <a:effectLst>
                  <a:outerShdw blurRad="38100" dist="38100" dir="2700000" algn="tl">
                    <a:srgbClr val="FFFFFF"/>
                  </a:outerShdw>
                </a:effectLst>
              </a:rPr>
              <a:t>Triangulation</a:t>
            </a:r>
            <a:br>
              <a:rPr lang="en-GB" sz="2700">
                <a:effectLst>
                  <a:outerShdw blurRad="38100" dist="38100" dir="2700000" algn="tl">
                    <a:srgbClr val="FFFFFF"/>
                  </a:outerShdw>
                </a:effectLst>
              </a:rPr>
            </a:br>
            <a:r>
              <a:rPr lang="en-GB" sz="2200">
                <a:effectLst>
                  <a:outerShdw blurRad="38100" dist="38100" dir="2700000" algn="tl">
                    <a:srgbClr val="FFFFFF"/>
                  </a:outerShdw>
                </a:effectLst>
              </a:rPr>
              <a:t>Gathering, compiling, and cross-checking information from 3 sources</a:t>
            </a:r>
            <a:endParaRPr lang="en-GB" sz="2200" dirty="0">
              <a:effectLst>
                <a:outerShdw blurRad="38100" dist="38100" dir="2700000" algn="tl">
                  <a:srgbClr val="FFFFFF"/>
                </a:outerShdw>
              </a:effectLst>
            </a:endParaRPr>
          </a:p>
        </p:txBody>
      </p:sp>
      <p:pic>
        <p:nvPicPr>
          <p:cNvPr id="3" name="Picture 2">
            <a:extLst>
              <a:ext uri="{FF2B5EF4-FFF2-40B4-BE49-F238E27FC236}">
                <a16:creationId xmlns:a16="http://schemas.microsoft.com/office/drawing/2014/main" id="{8793E961-DA9A-D45F-8F93-5E5C43109082}"/>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574040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373DE83-E74C-0A89-0569-C24279506B40}"/>
              </a:ext>
            </a:extLst>
          </p:cNvPr>
          <p:cNvSpPr>
            <a:spLocks noGrp="1"/>
          </p:cNvSpPr>
          <p:nvPr>
            <p:ph type="title"/>
          </p:nvPr>
        </p:nvSpPr>
        <p:spPr/>
        <p:txBody>
          <a:bodyPr/>
          <a:lstStyle/>
          <a:p>
            <a:r>
              <a:rPr lang="en-GB" altLang="en-US" sz="3600"/>
              <a:t>Actual Expenditure Estimation</a:t>
            </a:r>
            <a:endParaRPr lang="en-US" sz="3600" dirty="0"/>
          </a:p>
        </p:txBody>
      </p:sp>
      <p:pic>
        <p:nvPicPr>
          <p:cNvPr id="3" name="Picture 2">
            <a:extLst>
              <a:ext uri="{FF2B5EF4-FFF2-40B4-BE49-F238E27FC236}">
                <a16:creationId xmlns:a16="http://schemas.microsoft.com/office/drawing/2014/main" id="{F4E0BBE6-005F-609B-B451-FBC8D634186A}"/>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36723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F4EBD1B-72C3-C2EE-73E4-64E433DEBA13}"/>
              </a:ext>
            </a:extLst>
          </p:cNvPr>
          <p:cNvSpPr>
            <a:spLocks noGrp="1"/>
          </p:cNvSpPr>
          <p:nvPr>
            <p:ph type="title"/>
          </p:nvPr>
        </p:nvSpPr>
        <p:spPr/>
        <p:txBody>
          <a:bodyPr/>
          <a:lstStyle/>
          <a:p>
            <a:pPr marL="0" indent="0">
              <a:buNone/>
            </a:pPr>
            <a:r>
              <a:rPr lang="en-GB" altLang="en-US" sz="3600"/>
              <a:t>Actual Expenditures in not a:</a:t>
            </a:r>
            <a:endParaRPr lang="en-GB" altLang="en-US" sz="3600" dirty="0"/>
          </a:p>
        </p:txBody>
      </p:sp>
      <p:pic>
        <p:nvPicPr>
          <p:cNvPr id="3" name="Picture 2">
            <a:extLst>
              <a:ext uri="{FF2B5EF4-FFF2-40B4-BE49-F238E27FC236}">
                <a16:creationId xmlns:a16="http://schemas.microsoft.com/office/drawing/2014/main" id="{2579D825-E116-89F8-F2A5-EBE161CFB8CE}"/>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624542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778BBD7-F9E5-3B7D-BCBA-208102E8C931}"/>
              </a:ext>
            </a:extLst>
          </p:cNvPr>
          <p:cNvSpPr>
            <a:spLocks noGrp="1"/>
          </p:cNvSpPr>
          <p:nvPr>
            <p:ph type="title"/>
          </p:nvPr>
        </p:nvSpPr>
        <p:spPr/>
        <p:txBody>
          <a:bodyPr/>
          <a:lstStyle/>
          <a:p>
            <a:r>
              <a:rPr lang="en-GB" altLang="en-US" sz="3600"/>
              <a:t>Actual Spending</a:t>
            </a:r>
            <a:endParaRPr lang="en-US" sz="3600" dirty="0"/>
          </a:p>
        </p:txBody>
      </p:sp>
      <p:pic>
        <p:nvPicPr>
          <p:cNvPr id="3" name="Picture 2">
            <a:extLst>
              <a:ext uri="{FF2B5EF4-FFF2-40B4-BE49-F238E27FC236}">
                <a16:creationId xmlns:a16="http://schemas.microsoft.com/office/drawing/2014/main" id="{E78EB780-62B5-1E65-3ADC-2CB520EB17BE}"/>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560694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DCF353C-9717-9A29-A003-8DF9C1216AB1}"/>
              </a:ext>
            </a:extLst>
          </p:cNvPr>
          <p:cNvSpPr>
            <a:spLocks noGrp="1"/>
          </p:cNvSpPr>
          <p:nvPr>
            <p:ph type="title"/>
          </p:nvPr>
        </p:nvSpPr>
        <p:spPr/>
        <p:txBody>
          <a:bodyPr/>
          <a:lstStyle/>
          <a:p>
            <a:r>
              <a:rPr lang="en-US" dirty="0"/>
              <a:t>Track20 FPSA Training</a:t>
            </a:r>
          </a:p>
        </p:txBody>
      </p:sp>
      <p:pic>
        <p:nvPicPr>
          <p:cNvPr id="3" name="Picture 2">
            <a:extLst>
              <a:ext uri="{FF2B5EF4-FFF2-40B4-BE49-F238E27FC236}">
                <a16:creationId xmlns:a16="http://schemas.microsoft.com/office/drawing/2014/main" id="{C817E363-AB05-5F71-3292-5EA3A1864F02}"/>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039153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CA18D94-B6C1-94F3-0899-13518C53C84B}"/>
              </a:ext>
            </a:extLst>
          </p:cNvPr>
          <p:cNvSpPr>
            <a:spLocks noGrp="1"/>
          </p:cNvSpPr>
          <p:nvPr>
            <p:ph type="title"/>
          </p:nvPr>
        </p:nvSpPr>
        <p:spPr/>
        <p:txBody>
          <a:bodyPr/>
          <a:lstStyle/>
          <a:p>
            <a:r>
              <a:rPr lang="en-GB" altLang="en-US" sz="3600"/>
              <a:t>Accrual Method</a:t>
            </a:r>
            <a:endParaRPr lang="en-US" sz="3600" dirty="0"/>
          </a:p>
        </p:txBody>
      </p:sp>
      <p:pic>
        <p:nvPicPr>
          <p:cNvPr id="3" name="Picture 2">
            <a:extLst>
              <a:ext uri="{FF2B5EF4-FFF2-40B4-BE49-F238E27FC236}">
                <a16:creationId xmlns:a16="http://schemas.microsoft.com/office/drawing/2014/main" id="{83B3D365-2146-401B-DFE9-0F6E066383A0}"/>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599936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F5F8ADF-624A-237B-8813-DE3AEBD63067}"/>
              </a:ext>
            </a:extLst>
          </p:cNvPr>
          <p:cNvSpPr>
            <a:spLocks noGrp="1"/>
          </p:cNvSpPr>
          <p:nvPr>
            <p:ph type="title"/>
          </p:nvPr>
        </p:nvSpPr>
        <p:spPr/>
        <p:txBody>
          <a:bodyPr/>
          <a:lstStyle/>
          <a:p>
            <a:r>
              <a:rPr lang="en-GB" altLang="en-US" sz="3600"/>
              <a:t>Accrual Method: Example</a:t>
            </a:r>
            <a:endParaRPr lang="en-US" sz="3600" dirty="0"/>
          </a:p>
        </p:txBody>
      </p:sp>
      <p:pic>
        <p:nvPicPr>
          <p:cNvPr id="3" name="Picture 2">
            <a:extLst>
              <a:ext uri="{FF2B5EF4-FFF2-40B4-BE49-F238E27FC236}">
                <a16:creationId xmlns:a16="http://schemas.microsoft.com/office/drawing/2014/main" id="{DB8F73C0-B43C-2DEB-B042-70908DCDD748}"/>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572579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FE300F4-1989-2C67-2FE1-D57736C1312E}"/>
              </a:ext>
            </a:extLst>
          </p:cNvPr>
          <p:cNvSpPr>
            <a:spLocks noGrp="1"/>
          </p:cNvSpPr>
          <p:nvPr>
            <p:ph type="title"/>
          </p:nvPr>
        </p:nvSpPr>
        <p:spPr/>
        <p:txBody>
          <a:bodyPr/>
          <a:lstStyle/>
          <a:p>
            <a:r>
              <a:rPr lang="en-GB" altLang="en-US" sz="3600"/>
              <a:t>Accrual Method: Exercise</a:t>
            </a:r>
            <a:endParaRPr lang="en-US" sz="3600" dirty="0"/>
          </a:p>
        </p:txBody>
      </p:sp>
      <p:pic>
        <p:nvPicPr>
          <p:cNvPr id="3" name="Picture 2">
            <a:extLst>
              <a:ext uri="{FF2B5EF4-FFF2-40B4-BE49-F238E27FC236}">
                <a16:creationId xmlns:a16="http://schemas.microsoft.com/office/drawing/2014/main" id="{AED47E20-6E8F-2B44-B273-C9351AABC126}"/>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20144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6EA6B23-6739-561E-22B2-A902F15D8957}"/>
              </a:ext>
            </a:extLst>
          </p:cNvPr>
          <p:cNvSpPr>
            <a:spLocks noGrp="1"/>
          </p:cNvSpPr>
          <p:nvPr>
            <p:ph type="title"/>
          </p:nvPr>
        </p:nvSpPr>
        <p:spPr/>
        <p:txBody>
          <a:bodyPr/>
          <a:lstStyle/>
          <a:p>
            <a:r>
              <a:rPr lang="en-GB" altLang="en-US" sz="3600"/>
              <a:t>Accrual Method: Exercise</a:t>
            </a:r>
            <a:br>
              <a:rPr lang="en-GB" altLang="en-US" sz="3600"/>
            </a:br>
            <a:r>
              <a:rPr lang="en-GB" altLang="en-US" sz="3600">
                <a:solidFill>
                  <a:schemeClr val="bg2"/>
                </a:solidFill>
              </a:rPr>
              <a:t>Solution</a:t>
            </a:r>
            <a:endParaRPr lang="en-US" sz="3600" dirty="0">
              <a:solidFill>
                <a:schemeClr val="bg2"/>
              </a:solidFill>
            </a:endParaRPr>
          </a:p>
        </p:txBody>
      </p:sp>
      <p:pic>
        <p:nvPicPr>
          <p:cNvPr id="3" name="Picture 2">
            <a:extLst>
              <a:ext uri="{FF2B5EF4-FFF2-40B4-BE49-F238E27FC236}">
                <a16:creationId xmlns:a16="http://schemas.microsoft.com/office/drawing/2014/main" id="{90D9FA23-464F-AE85-80C9-B3AA64C20C41}"/>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10427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BD89E29-FE9D-9BF6-25B1-50DB34BB9AC9}"/>
              </a:ext>
            </a:extLst>
          </p:cNvPr>
          <p:cNvSpPr>
            <a:spLocks noGrp="1"/>
          </p:cNvSpPr>
          <p:nvPr>
            <p:ph type="title"/>
          </p:nvPr>
        </p:nvSpPr>
        <p:spPr/>
        <p:txBody>
          <a:bodyPr/>
          <a:lstStyle/>
          <a:p>
            <a:r>
              <a:rPr lang="en-GB" sz="3600"/>
              <a:t>Summary</a:t>
            </a:r>
            <a:endParaRPr lang="en-US" sz="3600" dirty="0"/>
          </a:p>
        </p:txBody>
      </p:sp>
      <p:pic>
        <p:nvPicPr>
          <p:cNvPr id="3" name="Picture 2">
            <a:extLst>
              <a:ext uri="{FF2B5EF4-FFF2-40B4-BE49-F238E27FC236}">
                <a16:creationId xmlns:a16="http://schemas.microsoft.com/office/drawing/2014/main" id="{CB294E6D-BA4D-1E87-A2F6-0C708E43D42A}"/>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002769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3B0B001-6BA0-5F08-C4A0-CE82CC81E1C0}"/>
              </a:ext>
            </a:extLst>
          </p:cNvPr>
          <p:cNvSpPr>
            <a:spLocks noGrp="1"/>
          </p:cNvSpPr>
          <p:nvPr>
            <p:ph type="title"/>
          </p:nvPr>
        </p:nvSpPr>
        <p:spPr/>
        <p:txBody>
          <a:bodyPr/>
          <a:lstStyle/>
          <a:p>
            <a:r>
              <a:rPr lang="en-US" sz="3200" dirty="0"/>
              <a:t>3. FPSA Classifications</a:t>
            </a:r>
          </a:p>
        </p:txBody>
      </p:sp>
      <p:pic>
        <p:nvPicPr>
          <p:cNvPr id="3" name="Picture 2">
            <a:extLst>
              <a:ext uri="{FF2B5EF4-FFF2-40B4-BE49-F238E27FC236}">
                <a16:creationId xmlns:a16="http://schemas.microsoft.com/office/drawing/2014/main" id="{C411B118-F933-61CC-17FD-F7CBCCF0B44A}"/>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850604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EB4FCB1-AF94-61DB-6A6D-98B1041195F6}"/>
              </a:ext>
            </a:extLst>
          </p:cNvPr>
          <p:cNvSpPr>
            <a:spLocks noGrp="1"/>
          </p:cNvSpPr>
          <p:nvPr>
            <p:ph type="title"/>
          </p:nvPr>
        </p:nvSpPr>
        <p:spPr/>
        <p:txBody>
          <a:bodyPr/>
          <a:lstStyle/>
          <a:p>
            <a:r>
              <a:rPr lang="en-GB" altLang="en-US" sz="3600"/>
              <a:t>FP Classifications</a:t>
            </a:r>
            <a:endParaRPr lang="en-US" sz="3600" dirty="0"/>
          </a:p>
        </p:txBody>
      </p:sp>
      <p:pic>
        <p:nvPicPr>
          <p:cNvPr id="3" name="Picture 2">
            <a:extLst>
              <a:ext uri="{FF2B5EF4-FFF2-40B4-BE49-F238E27FC236}">
                <a16:creationId xmlns:a16="http://schemas.microsoft.com/office/drawing/2014/main" id="{4261758C-E3E8-9533-7540-3F16B76251AA}"/>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168971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5FE3F8A-BB39-6E10-48B2-7EEF07CE11D3}"/>
              </a:ext>
            </a:extLst>
          </p:cNvPr>
          <p:cNvSpPr>
            <a:spLocks noGrp="1"/>
          </p:cNvSpPr>
          <p:nvPr>
            <p:ph type="title"/>
          </p:nvPr>
        </p:nvSpPr>
        <p:spPr/>
        <p:txBody>
          <a:bodyPr/>
          <a:lstStyle/>
          <a:p>
            <a:r>
              <a:rPr lang="en-US" altLang="en-US" sz="3600" dirty="0"/>
              <a:t>FPSA Dimensions and Vectors</a:t>
            </a:r>
            <a:endParaRPr lang="en-US" sz="3600" dirty="0"/>
          </a:p>
        </p:txBody>
      </p:sp>
      <p:pic>
        <p:nvPicPr>
          <p:cNvPr id="3" name="Picture 2">
            <a:extLst>
              <a:ext uri="{FF2B5EF4-FFF2-40B4-BE49-F238E27FC236}">
                <a16:creationId xmlns:a16="http://schemas.microsoft.com/office/drawing/2014/main" id="{C070C25A-8D8E-0335-73ED-6AAA87027995}"/>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432352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B84828C-7ED2-40C7-2EC9-E180FB2592C0}"/>
              </a:ext>
            </a:extLst>
          </p:cNvPr>
          <p:cNvSpPr>
            <a:spLocks noGrp="1"/>
          </p:cNvSpPr>
          <p:nvPr>
            <p:ph type="title"/>
          </p:nvPr>
        </p:nvSpPr>
        <p:spPr/>
        <p:txBody>
          <a:bodyPr/>
          <a:lstStyle/>
          <a:p>
            <a:r>
              <a:rPr lang="en-US" sz="3600"/>
              <a:t>Financing </a:t>
            </a:r>
            <a:r>
              <a:rPr lang="en-US" sz="3600" i="1"/>
              <a:t>Sources</a:t>
            </a:r>
            <a:endParaRPr lang="en-US" sz="3600" i="1" dirty="0"/>
          </a:p>
        </p:txBody>
      </p:sp>
      <p:pic>
        <p:nvPicPr>
          <p:cNvPr id="3" name="Picture 2">
            <a:extLst>
              <a:ext uri="{FF2B5EF4-FFF2-40B4-BE49-F238E27FC236}">
                <a16:creationId xmlns:a16="http://schemas.microsoft.com/office/drawing/2014/main" id="{01E362D8-C490-E257-D0A9-E5F741AF87A9}"/>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78633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BF283A0-E8E6-699D-F693-8E69C1FD44A0}"/>
              </a:ext>
            </a:extLst>
          </p:cNvPr>
          <p:cNvSpPr>
            <a:spLocks noGrp="1"/>
          </p:cNvSpPr>
          <p:nvPr>
            <p:ph type="title"/>
          </p:nvPr>
        </p:nvSpPr>
        <p:spPr/>
        <p:txBody>
          <a:bodyPr/>
          <a:lstStyle/>
          <a:p>
            <a:r>
              <a:rPr lang="en-US" sz="3600"/>
              <a:t>Financing </a:t>
            </a:r>
            <a:r>
              <a:rPr lang="en-US" sz="3600" i="1"/>
              <a:t>Agents</a:t>
            </a:r>
            <a:endParaRPr lang="en-US" sz="3600" i="1" dirty="0"/>
          </a:p>
        </p:txBody>
      </p:sp>
      <p:pic>
        <p:nvPicPr>
          <p:cNvPr id="3" name="Picture 2">
            <a:extLst>
              <a:ext uri="{FF2B5EF4-FFF2-40B4-BE49-F238E27FC236}">
                <a16:creationId xmlns:a16="http://schemas.microsoft.com/office/drawing/2014/main" id="{E08B6F86-849D-5973-6FFB-1EE39D0DFBCB}"/>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75912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6F78735-4F77-5116-7BCA-54F0894C95EC}"/>
              </a:ext>
            </a:extLst>
          </p:cNvPr>
          <p:cNvSpPr>
            <a:spLocks noGrp="1"/>
          </p:cNvSpPr>
          <p:nvPr>
            <p:ph type="title"/>
          </p:nvPr>
        </p:nvSpPr>
        <p:spPr/>
        <p:txBody>
          <a:bodyPr/>
          <a:lstStyle/>
          <a:p>
            <a:r>
              <a:rPr lang="en-US" sz="3600"/>
              <a:t>1. Introduction</a:t>
            </a:r>
            <a:endParaRPr lang="en-US" sz="3600" dirty="0"/>
          </a:p>
        </p:txBody>
      </p:sp>
      <p:pic>
        <p:nvPicPr>
          <p:cNvPr id="3" name="Picture 2">
            <a:extLst>
              <a:ext uri="{FF2B5EF4-FFF2-40B4-BE49-F238E27FC236}">
                <a16:creationId xmlns:a16="http://schemas.microsoft.com/office/drawing/2014/main" id="{E21131BD-5C60-DC04-A073-9AECBA12AF0F}"/>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83753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65F8C8D-126B-22F3-2D01-953EDA852A18}"/>
              </a:ext>
            </a:extLst>
          </p:cNvPr>
          <p:cNvSpPr>
            <a:spLocks noGrp="1"/>
          </p:cNvSpPr>
          <p:nvPr>
            <p:ph type="title"/>
          </p:nvPr>
        </p:nvSpPr>
        <p:spPr/>
        <p:txBody>
          <a:bodyPr/>
          <a:lstStyle/>
          <a:p>
            <a:r>
              <a:rPr lang="en-US" sz="3600"/>
              <a:t>Provision</a:t>
            </a:r>
            <a:endParaRPr lang="en-US" sz="3600" dirty="0"/>
          </a:p>
        </p:txBody>
      </p:sp>
      <p:pic>
        <p:nvPicPr>
          <p:cNvPr id="3" name="Picture 2">
            <a:extLst>
              <a:ext uri="{FF2B5EF4-FFF2-40B4-BE49-F238E27FC236}">
                <a16:creationId xmlns:a16="http://schemas.microsoft.com/office/drawing/2014/main" id="{BD17DC09-5EBC-CAE4-9ECE-FC153AF07214}"/>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7694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89B851C-8A7E-A183-D35C-5368A95A222D}"/>
              </a:ext>
            </a:extLst>
          </p:cNvPr>
          <p:cNvSpPr>
            <a:spLocks noGrp="1"/>
          </p:cNvSpPr>
          <p:nvPr>
            <p:ph type="title"/>
          </p:nvPr>
        </p:nvSpPr>
        <p:spPr/>
        <p:txBody>
          <a:bodyPr/>
          <a:lstStyle/>
          <a:p>
            <a:r>
              <a:rPr lang="en-US" sz="3600">
                <a:latin typeface="+mn-lt"/>
              </a:rPr>
              <a:t>Example of a Provider: Hospital</a:t>
            </a:r>
            <a:endParaRPr lang="en-US" sz="3600" dirty="0">
              <a:latin typeface="+mn-lt"/>
            </a:endParaRPr>
          </a:p>
        </p:txBody>
      </p:sp>
      <p:pic>
        <p:nvPicPr>
          <p:cNvPr id="3" name="Picture 2">
            <a:extLst>
              <a:ext uri="{FF2B5EF4-FFF2-40B4-BE49-F238E27FC236}">
                <a16:creationId xmlns:a16="http://schemas.microsoft.com/office/drawing/2014/main" id="{328D3D8D-5335-7DEE-C4F9-9D6763D3F746}"/>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1247331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AB286B2-F113-AA58-5B01-8A706C9D3D14}"/>
              </a:ext>
            </a:extLst>
          </p:cNvPr>
          <p:cNvSpPr>
            <a:spLocks noGrp="1"/>
          </p:cNvSpPr>
          <p:nvPr>
            <p:ph type="title"/>
          </p:nvPr>
        </p:nvSpPr>
        <p:spPr/>
        <p:txBody>
          <a:bodyPr/>
          <a:lstStyle/>
          <a:p>
            <a:r>
              <a:rPr lang="en-US" sz="3600"/>
              <a:t>Use</a:t>
            </a:r>
            <a:endParaRPr lang="en-US" sz="3200" dirty="0"/>
          </a:p>
        </p:txBody>
      </p:sp>
      <p:pic>
        <p:nvPicPr>
          <p:cNvPr id="3" name="Picture 2">
            <a:extLst>
              <a:ext uri="{FF2B5EF4-FFF2-40B4-BE49-F238E27FC236}">
                <a16:creationId xmlns:a16="http://schemas.microsoft.com/office/drawing/2014/main" id="{34598189-8465-723E-373D-3614D9C40388}"/>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6556019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49D71AD-BC31-A4CD-A536-E42933EF3C09}"/>
              </a:ext>
            </a:extLst>
          </p:cNvPr>
          <p:cNvSpPr>
            <a:spLocks noGrp="1"/>
          </p:cNvSpPr>
          <p:nvPr>
            <p:ph type="title"/>
          </p:nvPr>
        </p:nvSpPr>
        <p:spPr/>
        <p:txBody>
          <a:bodyPr/>
          <a:lstStyle/>
          <a:p>
            <a:r>
              <a:rPr lang="en-US" sz="3600"/>
              <a:t>FP Spending Category Definitions</a:t>
            </a:r>
            <a:endParaRPr lang="en-US" sz="3600" dirty="0"/>
          </a:p>
        </p:txBody>
      </p:sp>
      <p:pic>
        <p:nvPicPr>
          <p:cNvPr id="3" name="Picture 2">
            <a:extLst>
              <a:ext uri="{FF2B5EF4-FFF2-40B4-BE49-F238E27FC236}">
                <a16:creationId xmlns:a16="http://schemas.microsoft.com/office/drawing/2014/main" id="{424DAE41-545D-F0A4-9908-EB0FD1271DC6}"/>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5491915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4F0A3A5-CE5C-DA8B-B109-A647B979E0EC}"/>
              </a:ext>
            </a:extLst>
          </p:cNvPr>
          <p:cNvSpPr>
            <a:spLocks noGrp="1"/>
          </p:cNvSpPr>
          <p:nvPr>
            <p:ph type="title"/>
          </p:nvPr>
        </p:nvSpPr>
        <p:spPr/>
        <p:txBody>
          <a:bodyPr/>
          <a:lstStyle/>
          <a:p>
            <a:r>
              <a:rPr lang="en-US" sz="3600"/>
              <a:t>FP Spending Category Definitions…</a:t>
            </a:r>
            <a:endParaRPr lang="en-US" sz="3600" dirty="0"/>
          </a:p>
        </p:txBody>
      </p:sp>
      <p:pic>
        <p:nvPicPr>
          <p:cNvPr id="3" name="Picture 2">
            <a:extLst>
              <a:ext uri="{FF2B5EF4-FFF2-40B4-BE49-F238E27FC236}">
                <a16:creationId xmlns:a16="http://schemas.microsoft.com/office/drawing/2014/main" id="{DA9A67F3-721E-CEB1-4CC6-54DB64033B0C}"/>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3778125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D72AE5E-B952-CD3E-A39C-C6A9F6002B06}"/>
              </a:ext>
            </a:extLst>
          </p:cNvPr>
          <p:cNvSpPr>
            <a:spLocks noGrp="1"/>
          </p:cNvSpPr>
          <p:nvPr>
            <p:ph type="title"/>
          </p:nvPr>
        </p:nvSpPr>
        <p:spPr/>
        <p:txBody>
          <a:bodyPr/>
          <a:lstStyle/>
          <a:p>
            <a:r>
              <a:rPr lang="en-US" sz="3200"/>
              <a:t>4. Financial Flows: </a:t>
            </a:r>
            <a:r>
              <a:rPr lang="en-US" altLang="en-US" sz="3200"/>
              <a:t>Reconstructing Transactions</a:t>
            </a:r>
            <a:endParaRPr lang="en-US" sz="3200" dirty="0"/>
          </a:p>
        </p:txBody>
      </p:sp>
      <p:pic>
        <p:nvPicPr>
          <p:cNvPr id="3" name="Picture 2">
            <a:extLst>
              <a:ext uri="{FF2B5EF4-FFF2-40B4-BE49-F238E27FC236}">
                <a16:creationId xmlns:a16="http://schemas.microsoft.com/office/drawing/2014/main" id="{472857F4-5C1F-12B0-58BA-3403690F04C6}"/>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876179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B92E8D5-1711-E414-736F-48727BC4CCE4}"/>
              </a:ext>
            </a:extLst>
          </p:cNvPr>
          <p:cNvSpPr>
            <a:spLocks noGrp="1"/>
          </p:cNvSpPr>
          <p:nvPr>
            <p:ph type="title"/>
          </p:nvPr>
        </p:nvSpPr>
        <p:spPr/>
        <p:txBody>
          <a:bodyPr/>
          <a:lstStyle/>
          <a:p>
            <a:r>
              <a:rPr lang="fr-FR" sz="3600"/>
              <a:t>Resource Flow</a:t>
            </a:r>
            <a:endParaRPr lang="fr-FR" sz="3600" dirty="0"/>
          </a:p>
        </p:txBody>
      </p:sp>
      <p:pic>
        <p:nvPicPr>
          <p:cNvPr id="3" name="Picture 2">
            <a:extLst>
              <a:ext uri="{FF2B5EF4-FFF2-40B4-BE49-F238E27FC236}">
                <a16:creationId xmlns:a16="http://schemas.microsoft.com/office/drawing/2014/main" id="{6C9C283F-7BE2-321C-4E4D-06541C44720C}"/>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0908341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40705C2-2162-1F37-28FC-A3E11A3F6966}"/>
              </a:ext>
            </a:extLst>
          </p:cNvPr>
          <p:cNvSpPr>
            <a:spLocks noGrp="1"/>
          </p:cNvSpPr>
          <p:nvPr>
            <p:ph type="title"/>
          </p:nvPr>
        </p:nvSpPr>
        <p:spPr/>
        <p:txBody>
          <a:bodyPr/>
          <a:lstStyle/>
          <a:p>
            <a:r>
              <a:rPr lang="en-GB" altLang="en-US" sz="3400"/>
              <a:t>Financial and Expenditures Flows: </a:t>
            </a:r>
            <a:br>
              <a:rPr lang="en-GB" altLang="en-US" sz="3400"/>
            </a:br>
            <a:r>
              <a:rPr lang="en-GB" altLang="en-US" sz="3400"/>
              <a:t>Transactions</a:t>
            </a:r>
            <a:endParaRPr lang="en-US" sz="3400" dirty="0"/>
          </a:p>
        </p:txBody>
      </p:sp>
      <p:pic>
        <p:nvPicPr>
          <p:cNvPr id="3" name="Picture 2">
            <a:extLst>
              <a:ext uri="{FF2B5EF4-FFF2-40B4-BE49-F238E27FC236}">
                <a16:creationId xmlns:a16="http://schemas.microsoft.com/office/drawing/2014/main" id="{2781B54A-0995-E1C3-166F-1769CAF7E77A}"/>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8457450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069A72A-5EBC-520A-2F0B-4CDDBD3780A0}"/>
              </a:ext>
            </a:extLst>
          </p:cNvPr>
          <p:cNvSpPr>
            <a:spLocks noGrp="1"/>
          </p:cNvSpPr>
          <p:nvPr>
            <p:ph type="title"/>
          </p:nvPr>
        </p:nvSpPr>
        <p:spPr/>
        <p:txBody>
          <a:bodyPr/>
          <a:lstStyle/>
          <a:p>
            <a:r>
              <a:rPr lang="en-US" sz="3600"/>
              <a:t>Triangulation</a:t>
            </a:r>
            <a:endParaRPr lang="en-US" sz="3600" dirty="0"/>
          </a:p>
        </p:txBody>
      </p:sp>
      <p:pic>
        <p:nvPicPr>
          <p:cNvPr id="3" name="Picture 2">
            <a:extLst>
              <a:ext uri="{FF2B5EF4-FFF2-40B4-BE49-F238E27FC236}">
                <a16:creationId xmlns:a16="http://schemas.microsoft.com/office/drawing/2014/main" id="{D56B7507-BD4C-D998-0638-BC2F796F713B}"/>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5771348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A16A40D-721A-F66C-9DD5-7A4C4C262025}"/>
              </a:ext>
            </a:extLst>
          </p:cNvPr>
          <p:cNvSpPr>
            <a:spLocks noGrp="1"/>
          </p:cNvSpPr>
          <p:nvPr>
            <p:ph type="title"/>
          </p:nvPr>
        </p:nvSpPr>
        <p:spPr/>
        <p:txBody>
          <a:bodyPr/>
          <a:lstStyle/>
          <a:p>
            <a:r>
              <a:rPr lang="en-US" sz="3600"/>
              <a:t>Example: Triangulation</a:t>
            </a:r>
            <a:endParaRPr lang="en-US" sz="3600" dirty="0"/>
          </a:p>
        </p:txBody>
      </p:sp>
      <p:pic>
        <p:nvPicPr>
          <p:cNvPr id="3" name="Picture 2">
            <a:extLst>
              <a:ext uri="{FF2B5EF4-FFF2-40B4-BE49-F238E27FC236}">
                <a16:creationId xmlns:a16="http://schemas.microsoft.com/office/drawing/2014/main" id="{FBAD085B-3EB1-02EF-7D35-BD105C902194}"/>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24739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BBF1B45-8D21-E4BA-AA73-7AA4216A3BC7}"/>
              </a:ext>
            </a:extLst>
          </p:cNvPr>
          <p:cNvSpPr>
            <a:spLocks noGrp="1"/>
          </p:cNvSpPr>
          <p:nvPr>
            <p:ph type="title"/>
          </p:nvPr>
        </p:nvSpPr>
        <p:spPr/>
        <p:txBody>
          <a:bodyPr/>
          <a:lstStyle/>
          <a:p>
            <a:r>
              <a:rPr lang="en-US" sz="3600"/>
              <a:t>Background</a:t>
            </a:r>
            <a:endParaRPr lang="en-US" sz="3600" dirty="0"/>
          </a:p>
        </p:txBody>
      </p:sp>
      <p:pic>
        <p:nvPicPr>
          <p:cNvPr id="3" name="Picture 2">
            <a:extLst>
              <a:ext uri="{FF2B5EF4-FFF2-40B4-BE49-F238E27FC236}">
                <a16:creationId xmlns:a16="http://schemas.microsoft.com/office/drawing/2014/main" id="{92367430-8C07-4D77-5EE6-91C5C0E522ED}"/>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072096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DEA3542-A43A-D3BB-2B48-76EC949FD884}"/>
              </a:ext>
            </a:extLst>
          </p:cNvPr>
          <p:cNvSpPr>
            <a:spLocks noGrp="1"/>
          </p:cNvSpPr>
          <p:nvPr>
            <p:ph type="title"/>
          </p:nvPr>
        </p:nvSpPr>
        <p:spPr/>
        <p:txBody>
          <a:bodyPr/>
          <a:lstStyle/>
          <a:p>
            <a:r>
              <a:rPr lang="en-US" sz="3600"/>
              <a:t>Transaction</a:t>
            </a:r>
            <a:endParaRPr lang="en-US" sz="3600" dirty="0"/>
          </a:p>
        </p:txBody>
      </p:sp>
      <p:pic>
        <p:nvPicPr>
          <p:cNvPr id="3" name="Picture 2">
            <a:extLst>
              <a:ext uri="{FF2B5EF4-FFF2-40B4-BE49-F238E27FC236}">
                <a16:creationId xmlns:a16="http://schemas.microsoft.com/office/drawing/2014/main" id="{04D60917-B22F-69FD-7F1D-ABCEA917637D}"/>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086133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FF08248-2501-D4D3-8677-071236679B54}"/>
              </a:ext>
            </a:extLst>
          </p:cNvPr>
          <p:cNvSpPr>
            <a:spLocks noGrp="1"/>
          </p:cNvSpPr>
          <p:nvPr>
            <p:ph type="title"/>
          </p:nvPr>
        </p:nvSpPr>
        <p:spPr/>
        <p:txBody>
          <a:bodyPr/>
          <a:lstStyle/>
          <a:p>
            <a:r>
              <a:rPr lang="en-US" sz="3600">
                <a:latin typeface="+mn-lt"/>
              </a:rPr>
              <a:t>Financing Flow Analysis – How Many Flows?</a:t>
            </a:r>
            <a:endParaRPr lang="en-US" sz="3600" dirty="0">
              <a:latin typeface="+mn-lt"/>
            </a:endParaRPr>
          </a:p>
        </p:txBody>
      </p:sp>
      <p:pic>
        <p:nvPicPr>
          <p:cNvPr id="3" name="Picture 2">
            <a:extLst>
              <a:ext uri="{FF2B5EF4-FFF2-40B4-BE49-F238E27FC236}">
                <a16:creationId xmlns:a16="http://schemas.microsoft.com/office/drawing/2014/main" id="{53F0373B-4769-7F6F-1D35-3F8FB9F14540}"/>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946888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06DEA4A-3E65-B311-C9F2-7DB658770B26}"/>
              </a:ext>
            </a:extLst>
          </p:cNvPr>
          <p:cNvSpPr>
            <a:spLocks noGrp="1"/>
          </p:cNvSpPr>
          <p:nvPr>
            <p:ph type="title"/>
          </p:nvPr>
        </p:nvSpPr>
        <p:spPr/>
        <p:txBody>
          <a:bodyPr/>
          <a:lstStyle/>
          <a:p>
            <a:r>
              <a:rPr lang="en-US" sz="3600">
                <a:latin typeface="+mn-lt"/>
              </a:rPr>
              <a:t>Financing Flow Analysis – How Many Flows?</a:t>
            </a:r>
            <a:endParaRPr lang="en-US" sz="3600" dirty="0">
              <a:latin typeface="+mn-lt"/>
            </a:endParaRPr>
          </a:p>
        </p:txBody>
      </p:sp>
      <p:pic>
        <p:nvPicPr>
          <p:cNvPr id="3" name="Picture 2">
            <a:extLst>
              <a:ext uri="{FF2B5EF4-FFF2-40B4-BE49-F238E27FC236}">
                <a16:creationId xmlns:a16="http://schemas.microsoft.com/office/drawing/2014/main" id="{56192BCB-2ECA-D907-ED98-D029AA2BD405}"/>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689417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A468A6C-B126-4435-94FB-F0FB8A070CE8}"/>
              </a:ext>
            </a:extLst>
          </p:cNvPr>
          <p:cNvSpPr>
            <a:spLocks noGrp="1"/>
          </p:cNvSpPr>
          <p:nvPr>
            <p:ph type="title"/>
          </p:nvPr>
        </p:nvSpPr>
        <p:spPr/>
        <p:txBody>
          <a:bodyPr/>
          <a:lstStyle/>
          <a:p>
            <a:r>
              <a:rPr lang="en-US" sz="3600">
                <a:latin typeface="+mn-lt"/>
              </a:rPr>
              <a:t>Financing Flow Analysis – How Many Flows?</a:t>
            </a:r>
            <a:endParaRPr lang="en-US" sz="3600" dirty="0">
              <a:latin typeface="+mn-lt"/>
            </a:endParaRPr>
          </a:p>
        </p:txBody>
      </p:sp>
      <p:pic>
        <p:nvPicPr>
          <p:cNvPr id="3" name="Picture 2">
            <a:extLst>
              <a:ext uri="{FF2B5EF4-FFF2-40B4-BE49-F238E27FC236}">
                <a16:creationId xmlns:a16="http://schemas.microsoft.com/office/drawing/2014/main" id="{6D6EAE64-99F9-D449-FF5F-0FBBEE521BD9}"/>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8914011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7E33C8E-D61D-97A4-6098-BB3CF17F647F}"/>
              </a:ext>
            </a:extLst>
          </p:cNvPr>
          <p:cNvSpPr>
            <a:spLocks noGrp="1"/>
          </p:cNvSpPr>
          <p:nvPr>
            <p:ph type="title"/>
          </p:nvPr>
        </p:nvSpPr>
        <p:spPr/>
        <p:txBody>
          <a:bodyPr/>
          <a:lstStyle/>
          <a:p>
            <a:r>
              <a:rPr lang="en-US" sz="3600">
                <a:latin typeface="+mn-lt"/>
              </a:rPr>
              <a:t>Financing Flow Analysis – How Many Flows?</a:t>
            </a:r>
            <a:endParaRPr lang="en-US" sz="3600" dirty="0">
              <a:latin typeface="+mn-lt"/>
            </a:endParaRPr>
          </a:p>
        </p:txBody>
      </p:sp>
      <p:pic>
        <p:nvPicPr>
          <p:cNvPr id="3" name="Picture 2">
            <a:extLst>
              <a:ext uri="{FF2B5EF4-FFF2-40B4-BE49-F238E27FC236}">
                <a16:creationId xmlns:a16="http://schemas.microsoft.com/office/drawing/2014/main" id="{B1F46B13-187C-B779-4142-BF8D9FA9EAA0}"/>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8441156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EA6F993-91B0-7800-76C5-15004D563A04}"/>
              </a:ext>
            </a:extLst>
          </p:cNvPr>
          <p:cNvSpPr>
            <a:spLocks noGrp="1"/>
          </p:cNvSpPr>
          <p:nvPr>
            <p:ph type="title"/>
          </p:nvPr>
        </p:nvSpPr>
        <p:spPr/>
        <p:txBody>
          <a:bodyPr/>
          <a:lstStyle/>
          <a:p>
            <a:r>
              <a:rPr lang="en-US" sz="3600">
                <a:latin typeface="+mn-lt"/>
              </a:rPr>
              <a:t>Financing Flow Analysis – How Many Flows?</a:t>
            </a:r>
            <a:endParaRPr lang="en-US" sz="3600" dirty="0">
              <a:latin typeface="+mn-lt"/>
            </a:endParaRPr>
          </a:p>
        </p:txBody>
      </p:sp>
      <p:pic>
        <p:nvPicPr>
          <p:cNvPr id="3" name="Picture 2">
            <a:extLst>
              <a:ext uri="{FF2B5EF4-FFF2-40B4-BE49-F238E27FC236}">
                <a16:creationId xmlns:a16="http://schemas.microsoft.com/office/drawing/2014/main" id="{E353ECE7-2817-606C-93A5-6540E4E9EB18}"/>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288338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7500FA9-5FA5-FD91-ABBB-EB16930E24EB}"/>
              </a:ext>
            </a:extLst>
          </p:cNvPr>
          <p:cNvSpPr>
            <a:spLocks noGrp="1"/>
          </p:cNvSpPr>
          <p:nvPr>
            <p:ph type="title"/>
          </p:nvPr>
        </p:nvSpPr>
        <p:spPr/>
        <p:txBody>
          <a:bodyPr/>
          <a:lstStyle/>
          <a:p>
            <a:r>
              <a:rPr lang="en-US" sz="3600">
                <a:latin typeface="+mn-lt"/>
              </a:rPr>
              <a:t>Typical FP Program</a:t>
            </a:r>
            <a:endParaRPr lang="en-US" sz="3600" dirty="0">
              <a:latin typeface="+mn-lt"/>
            </a:endParaRPr>
          </a:p>
        </p:txBody>
      </p:sp>
      <p:pic>
        <p:nvPicPr>
          <p:cNvPr id="3" name="Picture 2">
            <a:extLst>
              <a:ext uri="{FF2B5EF4-FFF2-40B4-BE49-F238E27FC236}">
                <a16:creationId xmlns:a16="http://schemas.microsoft.com/office/drawing/2014/main" id="{14631D8F-7866-CC5F-7248-1ADAADAB738E}"/>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3220274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442C245-43E0-E172-0020-65DAAA7AB1CA}"/>
              </a:ext>
            </a:extLst>
          </p:cNvPr>
          <p:cNvSpPr>
            <a:spLocks noGrp="1"/>
          </p:cNvSpPr>
          <p:nvPr>
            <p:ph type="title"/>
          </p:nvPr>
        </p:nvSpPr>
        <p:spPr/>
        <p:txBody>
          <a:bodyPr/>
          <a:lstStyle/>
          <a:p>
            <a:r>
              <a:rPr lang="en-US" sz="3600">
                <a:latin typeface="+mn-lt"/>
              </a:rPr>
              <a:t>FP Financing Flows – All stakeholders</a:t>
            </a:r>
            <a:endParaRPr lang="en-US" sz="3600" dirty="0">
              <a:latin typeface="+mn-lt"/>
            </a:endParaRPr>
          </a:p>
        </p:txBody>
      </p:sp>
      <p:pic>
        <p:nvPicPr>
          <p:cNvPr id="3" name="Picture 2">
            <a:extLst>
              <a:ext uri="{FF2B5EF4-FFF2-40B4-BE49-F238E27FC236}">
                <a16:creationId xmlns:a16="http://schemas.microsoft.com/office/drawing/2014/main" id="{943E915A-B6D5-3867-3277-A871D30605E2}"/>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4510994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ED6FD4C-A557-51BC-90B9-C92CADCC1733}"/>
              </a:ext>
            </a:extLst>
          </p:cNvPr>
          <p:cNvSpPr>
            <a:spLocks noGrp="1"/>
          </p:cNvSpPr>
          <p:nvPr>
            <p:ph type="title"/>
          </p:nvPr>
        </p:nvSpPr>
        <p:spPr/>
        <p:txBody>
          <a:bodyPr/>
          <a:lstStyle/>
          <a:p>
            <a:r>
              <a:rPr lang="en-US" altLang="en-US" sz="3200">
                <a:latin typeface="+mn-lt"/>
              </a:rPr>
              <a:t>Example 1: Financing Flow with Multiple levels of Financial Agents</a:t>
            </a:r>
            <a:endParaRPr lang="en-US" sz="3200" dirty="0">
              <a:latin typeface="+mn-lt"/>
            </a:endParaRPr>
          </a:p>
        </p:txBody>
      </p:sp>
      <p:pic>
        <p:nvPicPr>
          <p:cNvPr id="3" name="Picture 2">
            <a:extLst>
              <a:ext uri="{FF2B5EF4-FFF2-40B4-BE49-F238E27FC236}">
                <a16:creationId xmlns:a16="http://schemas.microsoft.com/office/drawing/2014/main" id="{758272B0-EA2A-B9AA-6F62-1E92A01AD8C8}"/>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451986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8BE7C9C-628E-A877-08F9-093037E058C7}"/>
              </a:ext>
            </a:extLst>
          </p:cNvPr>
          <p:cNvSpPr>
            <a:spLocks noGrp="1"/>
          </p:cNvSpPr>
          <p:nvPr>
            <p:ph type="title"/>
          </p:nvPr>
        </p:nvSpPr>
        <p:spPr/>
        <p:txBody>
          <a:bodyPr/>
          <a:lstStyle/>
          <a:p>
            <a:r>
              <a:rPr lang="en-US" altLang="en-US" sz="3200">
                <a:latin typeface="+mn-lt"/>
              </a:rPr>
              <a:t>Example 2: Financing Flow </a:t>
            </a:r>
            <a:r>
              <a:rPr lang="es-UY" altLang="en-US" sz="3200">
                <a:latin typeface="+mn-lt"/>
              </a:rPr>
              <a:t>– </a:t>
            </a:r>
            <a:r>
              <a:rPr lang="en-US" altLang="en-US" sz="3200">
                <a:latin typeface="+mn-lt"/>
              </a:rPr>
              <a:t>Role of financial intermediaries...</a:t>
            </a:r>
            <a:endParaRPr lang="en-US" sz="3200" dirty="0">
              <a:latin typeface="+mn-lt"/>
            </a:endParaRPr>
          </a:p>
        </p:txBody>
      </p:sp>
      <p:pic>
        <p:nvPicPr>
          <p:cNvPr id="3" name="Picture 2">
            <a:extLst>
              <a:ext uri="{FF2B5EF4-FFF2-40B4-BE49-F238E27FC236}">
                <a16:creationId xmlns:a16="http://schemas.microsoft.com/office/drawing/2014/main" id="{FBFD25A5-B013-7386-B69C-07E44FB171F6}"/>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175814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48E11F4-1DF5-35E4-B5F0-C52F51250DED}"/>
              </a:ext>
            </a:extLst>
          </p:cNvPr>
          <p:cNvSpPr>
            <a:spLocks noGrp="1"/>
          </p:cNvSpPr>
          <p:nvPr>
            <p:ph type="title"/>
          </p:nvPr>
        </p:nvSpPr>
        <p:spPr/>
        <p:txBody>
          <a:bodyPr/>
          <a:lstStyle/>
          <a:p>
            <a:r>
              <a:rPr lang="en-US" sz="3400"/>
              <a:t>Why Gather FP Expenditure Data?</a:t>
            </a:r>
            <a:endParaRPr lang="en-US" sz="3400" dirty="0"/>
          </a:p>
        </p:txBody>
      </p:sp>
      <p:pic>
        <p:nvPicPr>
          <p:cNvPr id="3" name="Picture 2">
            <a:extLst>
              <a:ext uri="{FF2B5EF4-FFF2-40B4-BE49-F238E27FC236}">
                <a16:creationId xmlns:a16="http://schemas.microsoft.com/office/drawing/2014/main" id="{8E2ECE7A-F50B-9E22-89DD-26650CEA5847}"/>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057225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B2B8D33-5B0B-3E5F-7C1A-74EBB507D297}"/>
              </a:ext>
            </a:extLst>
          </p:cNvPr>
          <p:cNvSpPr>
            <a:spLocks noGrp="1"/>
          </p:cNvSpPr>
          <p:nvPr>
            <p:ph type="title"/>
          </p:nvPr>
        </p:nvSpPr>
        <p:spPr/>
        <p:txBody>
          <a:bodyPr/>
          <a:lstStyle/>
          <a:p>
            <a:r>
              <a:rPr lang="en-US" altLang="en-US" sz="2400">
                <a:latin typeface="+mn-lt"/>
              </a:rPr>
              <a:t>Example 3:  Financing Flow with financial intermediary channeling the funds from an Agent to the Providers</a:t>
            </a:r>
            <a:endParaRPr lang="en-US" sz="2400" dirty="0">
              <a:latin typeface="+mn-lt"/>
            </a:endParaRPr>
          </a:p>
        </p:txBody>
      </p:sp>
      <p:pic>
        <p:nvPicPr>
          <p:cNvPr id="3" name="Picture 2">
            <a:extLst>
              <a:ext uri="{FF2B5EF4-FFF2-40B4-BE49-F238E27FC236}">
                <a16:creationId xmlns:a16="http://schemas.microsoft.com/office/drawing/2014/main" id="{A98D10B7-6867-46C6-CED8-B128F12FBC58}"/>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3614645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91A0FF2-D97E-9C81-D140-37EC0ABA7198}"/>
              </a:ext>
            </a:extLst>
          </p:cNvPr>
          <p:cNvSpPr>
            <a:spLocks noGrp="1"/>
          </p:cNvSpPr>
          <p:nvPr>
            <p:ph type="title"/>
          </p:nvPr>
        </p:nvSpPr>
        <p:spPr/>
        <p:txBody>
          <a:bodyPr/>
          <a:lstStyle/>
          <a:p>
            <a:r>
              <a:rPr lang="en-US" altLang="en-US" sz="2400">
                <a:latin typeface="+mn-lt"/>
              </a:rPr>
              <a:t>Example 4: Financing Flow Analysis </a:t>
            </a:r>
            <a:r>
              <a:rPr lang="es-UY" altLang="en-US" sz="2400">
                <a:latin typeface="+mn-lt"/>
              </a:rPr>
              <a:t>–</a:t>
            </a:r>
            <a:r>
              <a:rPr lang="en-US" altLang="en-US" sz="2400">
                <a:latin typeface="+mn-lt"/>
              </a:rPr>
              <a:t>Multiple levels of Financial intermediaries</a:t>
            </a:r>
            <a:endParaRPr lang="en-US" sz="2400" dirty="0">
              <a:latin typeface="+mn-lt"/>
            </a:endParaRPr>
          </a:p>
        </p:txBody>
      </p:sp>
      <p:pic>
        <p:nvPicPr>
          <p:cNvPr id="3" name="Picture 2">
            <a:extLst>
              <a:ext uri="{FF2B5EF4-FFF2-40B4-BE49-F238E27FC236}">
                <a16:creationId xmlns:a16="http://schemas.microsoft.com/office/drawing/2014/main" id="{6D3F7E6A-CD50-2BF7-03F9-7BC76A719A29}"/>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22625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A12387F-5D56-6AF4-9494-B2139E81E50B}"/>
              </a:ext>
            </a:extLst>
          </p:cNvPr>
          <p:cNvSpPr>
            <a:spLocks noGrp="1"/>
          </p:cNvSpPr>
          <p:nvPr>
            <p:ph type="title"/>
          </p:nvPr>
        </p:nvSpPr>
        <p:spPr/>
        <p:txBody>
          <a:bodyPr/>
          <a:lstStyle/>
          <a:p>
            <a:r>
              <a:rPr lang="en-US" altLang="en-US" sz="2400">
                <a:latin typeface="+mn-lt"/>
              </a:rPr>
              <a:t>Example 5: Financing Flow Analysis </a:t>
            </a:r>
            <a:r>
              <a:rPr lang="es-UY" altLang="en-US" sz="2400">
                <a:latin typeface="+mn-lt"/>
              </a:rPr>
              <a:t>–</a:t>
            </a:r>
            <a:r>
              <a:rPr lang="en-US" altLang="en-US" sz="2400">
                <a:latin typeface="+mn-lt"/>
              </a:rPr>
              <a:t>Multiple levels of Financial intermediaries</a:t>
            </a:r>
            <a:endParaRPr lang="en-US" sz="2400" dirty="0">
              <a:latin typeface="+mn-lt"/>
            </a:endParaRPr>
          </a:p>
        </p:txBody>
      </p:sp>
      <p:pic>
        <p:nvPicPr>
          <p:cNvPr id="3" name="Picture 2">
            <a:extLst>
              <a:ext uri="{FF2B5EF4-FFF2-40B4-BE49-F238E27FC236}">
                <a16:creationId xmlns:a16="http://schemas.microsoft.com/office/drawing/2014/main" id="{6D6783C2-9094-3B30-D42D-767CE966E27F}"/>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2610549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4E8D0DF-FD3B-8CE4-7EF5-C15A2C1D46C2}"/>
              </a:ext>
            </a:extLst>
          </p:cNvPr>
          <p:cNvSpPr>
            <a:spLocks noGrp="1"/>
          </p:cNvSpPr>
          <p:nvPr>
            <p:ph type="title"/>
          </p:nvPr>
        </p:nvSpPr>
        <p:spPr/>
        <p:txBody>
          <a:bodyPr/>
          <a:lstStyle/>
          <a:p>
            <a:r>
              <a:rPr lang="en-US" sz="3200">
                <a:latin typeface="+mn-lt"/>
              </a:rPr>
              <a:t>Top-down &amp; Bottom-up Approaches</a:t>
            </a:r>
            <a:endParaRPr lang="en-US" sz="3200" dirty="0">
              <a:latin typeface="+mn-lt"/>
            </a:endParaRPr>
          </a:p>
        </p:txBody>
      </p:sp>
      <p:pic>
        <p:nvPicPr>
          <p:cNvPr id="3" name="Picture 2">
            <a:extLst>
              <a:ext uri="{FF2B5EF4-FFF2-40B4-BE49-F238E27FC236}">
                <a16:creationId xmlns:a16="http://schemas.microsoft.com/office/drawing/2014/main" id="{E29AB11D-70D2-EF80-AA0E-1427CE19E209}"/>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7300171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8F29051-D68B-D8D1-E7CA-B375DC7C6E97}"/>
              </a:ext>
            </a:extLst>
          </p:cNvPr>
          <p:cNvSpPr>
            <a:spLocks noGrp="1"/>
          </p:cNvSpPr>
          <p:nvPr>
            <p:ph type="title"/>
          </p:nvPr>
        </p:nvSpPr>
        <p:spPr/>
        <p:txBody>
          <a:bodyPr/>
          <a:lstStyle/>
          <a:p>
            <a:r>
              <a:rPr lang="en-US" sz="3600">
                <a:latin typeface="+mn-lt"/>
              </a:rPr>
              <a:t>Triangulating this example</a:t>
            </a:r>
            <a:endParaRPr lang="en-US" sz="3600" dirty="0">
              <a:latin typeface="+mn-lt"/>
            </a:endParaRPr>
          </a:p>
        </p:txBody>
      </p:sp>
      <p:pic>
        <p:nvPicPr>
          <p:cNvPr id="3" name="Picture 2">
            <a:extLst>
              <a:ext uri="{FF2B5EF4-FFF2-40B4-BE49-F238E27FC236}">
                <a16:creationId xmlns:a16="http://schemas.microsoft.com/office/drawing/2014/main" id="{16BCBF9E-CF3E-DFAE-2ABA-A8013F99172D}"/>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1987341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01FB110-6C1B-BB7D-E3D2-722DF9399BDD}"/>
              </a:ext>
            </a:extLst>
          </p:cNvPr>
          <p:cNvSpPr>
            <a:spLocks noGrp="1"/>
          </p:cNvSpPr>
          <p:nvPr>
            <p:ph type="title"/>
          </p:nvPr>
        </p:nvSpPr>
        <p:spPr/>
        <p:txBody>
          <a:bodyPr/>
          <a:lstStyle/>
          <a:p>
            <a:r>
              <a:rPr lang="en-US" sz="3600"/>
              <a:t>Key Issues</a:t>
            </a:r>
            <a:endParaRPr lang="en-US" sz="3600" dirty="0"/>
          </a:p>
        </p:txBody>
      </p:sp>
      <p:pic>
        <p:nvPicPr>
          <p:cNvPr id="3" name="Picture 2">
            <a:extLst>
              <a:ext uri="{FF2B5EF4-FFF2-40B4-BE49-F238E27FC236}">
                <a16:creationId xmlns:a16="http://schemas.microsoft.com/office/drawing/2014/main" id="{025CD78E-A0F7-69E5-5AB1-95FBF4D80C3B}"/>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0492903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75885C4-8D50-2EB6-3AFE-93D578B03812}"/>
              </a:ext>
            </a:extLst>
          </p:cNvPr>
          <p:cNvSpPr>
            <a:spLocks noGrp="1"/>
          </p:cNvSpPr>
          <p:nvPr>
            <p:ph type="title"/>
          </p:nvPr>
        </p:nvSpPr>
        <p:spPr/>
        <p:txBody>
          <a:bodyPr/>
          <a:lstStyle/>
          <a:p>
            <a:r>
              <a:rPr lang="en-US" sz="3600"/>
              <a:t>Cross Checking Data</a:t>
            </a:r>
            <a:endParaRPr lang="en-US" sz="3600" dirty="0"/>
          </a:p>
        </p:txBody>
      </p:sp>
      <p:pic>
        <p:nvPicPr>
          <p:cNvPr id="3" name="Picture 2">
            <a:extLst>
              <a:ext uri="{FF2B5EF4-FFF2-40B4-BE49-F238E27FC236}">
                <a16:creationId xmlns:a16="http://schemas.microsoft.com/office/drawing/2014/main" id="{384681E2-26EC-D30A-606A-9B3126FB36CE}"/>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7343475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25D48C8-AFDC-A608-0E25-9810F6B30143}"/>
              </a:ext>
            </a:extLst>
          </p:cNvPr>
          <p:cNvSpPr>
            <a:spLocks noGrp="1"/>
          </p:cNvSpPr>
          <p:nvPr>
            <p:ph type="title"/>
          </p:nvPr>
        </p:nvSpPr>
        <p:spPr/>
        <p:txBody>
          <a:bodyPr/>
          <a:lstStyle/>
          <a:p>
            <a:r>
              <a:rPr lang="en-US" sz="3200"/>
              <a:t>5. Estimating Shared Expenditures</a:t>
            </a:r>
            <a:endParaRPr lang="en-US" sz="3200" dirty="0"/>
          </a:p>
        </p:txBody>
      </p:sp>
      <p:pic>
        <p:nvPicPr>
          <p:cNvPr id="3" name="Picture 2">
            <a:extLst>
              <a:ext uri="{FF2B5EF4-FFF2-40B4-BE49-F238E27FC236}">
                <a16:creationId xmlns:a16="http://schemas.microsoft.com/office/drawing/2014/main" id="{9A07B23A-B35D-20BA-3CC1-FA7D10E6A2C9}"/>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8641236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09D8492-8DA5-D8F1-B375-4CC5B891B977}"/>
              </a:ext>
            </a:extLst>
          </p:cNvPr>
          <p:cNvSpPr>
            <a:spLocks noGrp="1"/>
          </p:cNvSpPr>
          <p:nvPr>
            <p:ph type="title"/>
          </p:nvPr>
        </p:nvSpPr>
        <p:spPr/>
        <p:txBody>
          <a:bodyPr/>
          <a:lstStyle/>
          <a:p>
            <a:r>
              <a:rPr lang="en-US" sz="3600"/>
              <a:t>Rationale</a:t>
            </a:r>
            <a:endParaRPr lang="en-US" sz="3600" dirty="0"/>
          </a:p>
        </p:txBody>
      </p:sp>
      <p:pic>
        <p:nvPicPr>
          <p:cNvPr id="3" name="Picture 2">
            <a:extLst>
              <a:ext uri="{FF2B5EF4-FFF2-40B4-BE49-F238E27FC236}">
                <a16:creationId xmlns:a16="http://schemas.microsoft.com/office/drawing/2014/main" id="{5CD83374-9B0F-D851-993F-F8BE1E4C8FE6}"/>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850008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89347BF-4404-41EE-5917-63A4377E3E13}"/>
              </a:ext>
            </a:extLst>
          </p:cNvPr>
          <p:cNvSpPr>
            <a:spLocks noGrp="1"/>
          </p:cNvSpPr>
          <p:nvPr>
            <p:ph type="title"/>
          </p:nvPr>
        </p:nvSpPr>
        <p:spPr/>
        <p:txBody>
          <a:bodyPr/>
          <a:lstStyle/>
          <a:p>
            <a:r>
              <a:rPr lang="fr-FR" sz="3600"/>
              <a:t>Methodology: Equivalency Ratio</a:t>
            </a:r>
            <a:endParaRPr lang="fr-FR" sz="3600" dirty="0"/>
          </a:p>
        </p:txBody>
      </p:sp>
      <p:pic>
        <p:nvPicPr>
          <p:cNvPr id="3" name="Picture 2">
            <a:extLst>
              <a:ext uri="{FF2B5EF4-FFF2-40B4-BE49-F238E27FC236}">
                <a16:creationId xmlns:a16="http://schemas.microsoft.com/office/drawing/2014/main" id="{93F86861-7EDB-664F-1FC4-FA091E0024A8}"/>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439562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FA1922B-FE8E-2B29-2E03-DEF4E6B91DF3}"/>
              </a:ext>
            </a:extLst>
          </p:cNvPr>
          <p:cNvSpPr>
            <a:spLocks noGrp="1"/>
          </p:cNvSpPr>
          <p:nvPr>
            <p:ph type="title"/>
          </p:nvPr>
        </p:nvSpPr>
        <p:spPr/>
        <p:txBody>
          <a:bodyPr/>
          <a:lstStyle/>
          <a:p>
            <a:r>
              <a:rPr lang="en-US" sz="3600" dirty="0"/>
              <a:t>FPSA Objective</a:t>
            </a:r>
          </a:p>
        </p:txBody>
      </p:sp>
      <p:pic>
        <p:nvPicPr>
          <p:cNvPr id="3" name="Picture 2">
            <a:extLst>
              <a:ext uri="{FF2B5EF4-FFF2-40B4-BE49-F238E27FC236}">
                <a16:creationId xmlns:a16="http://schemas.microsoft.com/office/drawing/2014/main" id="{D12FAA2B-0C1C-09D5-B045-DF4600B74A51}"/>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3942616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63D546E-AF43-2EC7-CCF5-C8E94D07F3F1}"/>
              </a:ext>
            </a:extLst>
          </p:cNvPr>
          <p:cNvSpPr>
            <a:spLocks noGrp="1"/>
          </p:cNvSpPr>
          <p:nvPr>
            <p:ph type="title"/>
          </p:nvPr>
        </p:nvSpPr>
        <p:spPr/>
        <p:txBody>
          <a:bodyPr/>
          <a:lstStyle/>
          <a:p>
            <a:r>
              <a:rPr lang="en-US" sz="3600">
                <a:effectLst/>
                <a:ea typeface="Times New Roman" panose="02020603050405020304" pitchFamily="18" charset="0"/>
              </a:rPr>
              <a:t>FP Allocation Ratio Calculator</a:t>
            </a:r>
            <a:endParaRPr lang="fr-FR" sz="3600" dirty="0"/>
          </a:p>
        </p:txBody>
      </p:sp>
      <p:pic>
        <p:nvPicPr>
          <p:cNvPr id="3" name="Picture 2">
            <a:extLst>
              <a:ext uri="{FF2B5EF4-FFF2-40B4-BE49-F238E27FC236}">
                <a16:creationId xmlns:a16="http://schemas.microsoft.com/office/drawing/2014/main" id="{F3947C5B-75F0-40F5-2525-ECEAFF5A6A5B}"/>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5486227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2F74194-4DC2-14A5-BE6F-3B6BD3F5F1D0}"/>
              </a:ext>
            </a:extLst>
          </p:cNvPr>
          <p:cNvSpPr>
            <a:spLocks noGrp="1"/>
          </p:cNvSpPr>
          <p:nvPr>
            <p:ph type="title"/>
          </p:nvPr>
        </p:nvSpPr>
        <p:spPr/>
        <p:txBody>
          <a:bodyPr/>
          <a:lstStyle/>
          <a:p>
            <a:r>
              <a:rPr lang="en-US" sz="3600"/>
              <a:t>Steps to calculate shared expenditures</a:t>
            </a:r>
            <a:endParaRPr lang="en-US" sz="3600" dirty="0"/>
          </a:p>
        </p:txBody>
      </p:sp>
      <p:pic>
        <p:nvPicPr>
          <p:cNvPr id="3" name="Picture 2">
            <a:extLst>
              <a:ext uri="{FF2B5EF4-FFF2-40B4-BE49-F238E27FC236}">
                <a16:creationId xmlns:a16="http://schemas.microsoft.com/office/drawing/2014/main" id="{E224CC78-48FE-1148-67E2-3F2C12CEC14C}"/>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9525960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3854095-0D3A-094C-B3B3-C0B9320B5B68}"/>
              </a:ext>
            </a:extLst>
          </p:cNvPr>
          <p:cNvSpPr>
            <a:spLocks noGrp="1"/>
          </p:cNvSpPr>
          <p:nvPr>
            <p:ph type="title"/>
          </p:nvPr>
        </p:nvSpPr>
        <p:spPr/>
        <p:txBody>
          <a:bodyPr/>
          <a:lstStyle/>
          <a:p>
            <a:r>
              <a:rPr lang="en-US" sz="3600"/>
              <a:t>Calculate shared expenditures...</a:t>
            </a:r>
            <a:endParaRPr lang="en-US" sz="3600" dirty="0"/>
          </a:p>
        </p:txBody>
      </p:sp>
      <p:pic>
        <p:nvPicPr>
          <p:cNvPr id="3" name="Picture 2">
            <a:extLst>
              <a:ext uri="{FF2B5EF4-FFF2-40B4-BE49-F238E27FC236}">
                <a16:creationId xmlns:a16="http://schemas.microsoft.com/office/drawing/2014/main" id="{9703C541-6A46-0694-FD8F-C943037F3467}"/>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2826648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CC75F65-E2CA-D234-67EE-A1FF5D28876A}"/>
              </a:ext>
            </a:extLst>
          </p:cNvPr>
          <p:cNvSpPr>
            <a:spLocks noGrp="1"/>
          </p:cNvSpPr>
          <p:nvPr>
            <p:ph type="title"/>
          </p:nvPr>
        </p:nvSpPr>
        <p:spPr/>
        <p:txBody>
          <a:bodyPr/>
          <a:lstStyle/>
          <a:p>
            <a:r>
              <a:rPr lang="en-US" sz="3600"/>
              <a:t>Calculate shared expenditures...</a:t>
            </a:r>
            <a:endParaRPr lang="en-US" sz="3600" dirty="0"/>
          </a:p>
        </p:txBody>
      </p:sp>
      <p:pic>
        <p:nvPicPr>
          <p:cNvPr id="3" name="Picture 2">
            <a:extLst>
              <a:ext uri="{FF2B5EF4-FFF2-40B4-BE49-F238E27FC236}">
                <a16:creationId xmlns:a16="http://schemas.microsoft.com/office/drawing/2014/main" id="{8F7DF0BF-B6EB-42AF-71E2-89180C294EC6}"/>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8066530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76778B3-C7F9-2846-C079-B8BCF3BAF542}"/>
              </a:ext>
            </a:extLst>
          </p:cNvPr>
          <p:cNvSpPr>
            <a:spLocks noGrp="1"/>
          </p:cNvSpPr>
          <p:nvPr>
            <p:ph type="title"/>
          </p:nvPr>
        </p:nvSpPr>
        <p:spPr/>
        <p:txBody>
          <a:bodyPr/>
          <a:lstStyle/>
          <a:p>
            <a:r>
              <a:rPr lang="fr-FR" sz="3600"/>
              <a:t>Illustration</a:t>
            </a:r>
            <a:endParaRPr lang="fr-FR" sz="3600" dirty="0"/>
          </a:p>
        </p:txBody>
      </p:sp>
      <p:pic>
        <p:nvPicPr>
          <p:cNvPr id="3" name="Picture 2">
            <a:extLst>
              <a:ext uri="{FF2B5EF4-FFF2-40B4-BE49-F238E27FC236}">
                <a16:creationId xmlns:a16="http://schemas.microsoft.com/office/drawing/2014/main" id="{25978709-D4BC-B063-A30D-1C37CA956E42}"/>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4697142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BEE5D44-AAB2-CDAB-7EE8-5D3CD284C653}"/>
              </a:ext>
            </a:extLst>
          </p:cNvPr>
          <p:cNvSpPr>
            <a:spLocks noGrp="1"/>
          </p:cNvSpPr>
          <p:nvPr>
            <p:ph type="title"/>
          </p:nvPr>
        </p:nvSpPr>
        <p:spPr/>
        <p:txBody>
          <a:bodyPr/>
          <a:lstStyle/>
          <a:p>
            <a:r>
              <a:rPr lang="fr-FR" sz="3600"/>
              <a:t>Illustration…</a:t>
            </a:r>
            <a:endParaRPr lang="fr-FR" sz="3600" dirty="0"/>
          </a:p>
        </p:txBody>
      </p:sp>
      <p:pic>
        <p:nvPicPr>
          <p:cNvPr id="3" name="Picture 2">
            <a:extLst>
              <a:ext uri="{FF2B5EF4-FFF2-40B4-BE49-F238E27FC236}">
                <a16:creationId xmlns:a16="http://schemas.microsoft.com/office/drawing/2014/main" id="{87E7A9A7-9BA9-6318-313E-90987011942C}"/>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172482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41D6035-02EC-4296-5E3B-B4634D5C6E32}"/>
              </a:ext>
            </a:extLst>
          </p:cNvPr>
          <p:cNvSpPr>
            <a:spLocks noGrp="1"/>
          </p:cNvSpPr>
          <p:nvPr>
            <p:ph type="title"/>
          </p:nvPr>
        </p:nvSpPr>
        <p:spPr/>
        <p:txBody>
          <a:bodyPr/>
          <a:lstStyle/>
          <a:p>
            <a:r>
              <a:rPr lang="fr-FR" sz="3600"/>
              <a:t>Illustration…</a:t>
            </a:r>
            <a:endParaRPr lang="fr-FR" sz="3600" dirty="0"/>
          </a:p>
        </p:txBody>
      </p:sp>
      <p:pic>
        <p:nvPicPr>
          <p:cNvPr id="3" name="Picture 2">
            <a:extLst>
              <a:ext uri="{FF2B5EF4-FFF2-40B4-BE49-F238E27FC236}">
                <a16:creationId xmlns:a16="http://schemas.microsoft.com/office/drawing/2014/main" id="{01A89564-1B42-731B-3A2B-08FD818C34A3}"/>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622966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2671CAE-648A-1D11-4734-CEA70989AF9E}"/>
              </a:ext>
            </a:extLst>
          </p:cNvPr>
          <p:cNvSpPr>
            <a:spLocks noGrp="1"/>
          </p:cNvSpPr>
          <p:nvPr>
            <p:ph type="title"/>
          </p:nvPr>
        </p:nvSpPr>
        <p:spPr/>
        <p:txBody>
          <a:bodyPr/>
          <a:lstStyle/>
          <a:p>
            <a:r>
              <a:rPr lang="en-US" sz="3200"/>
              <a:t>6. Capital Expenditures</a:t>
            </a:r>
            <a:endParaRPr lang="en-US" sz="3200" dirty="0"/>
          </a:p>
        </p:txBody>
      </p:sp>
      <p:pic>
        <p:nvPicPr>
          <p:cNvPr id="3" name="Picture 2">
            <a:extLst>
              <a:ext uri="{FF2B5EF4-FFF2-40B4-BE49-F238E27FC236}">
                <a16:creationId xmlns:a16="http://schemas.microsoft.com/office/drawing/2014/main" id="{B1F84794-4243-6C87-9224-11288F946F7B}"/>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5206066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AE6D9B2-4322-E58D-34B3-8859757D3D20}"/>
              </a:ext>
            </a:extLst>
          </p:cNvPr>
          <p:cNvSpPr>
            <a:spLocks noGrp="1"/>
          </p:cNvSpPr>
          <p:nvPr>
            <p:ph type="title"/>
          </p:nvPr>
        </p:nvSpPr>
        <p:spPr/>
        <p:txBody>
          <a:bodyPr/>
          <a:lstStyle/>
          <a:p>
            <a:r>
              <a:rPr lang="en-US" sz="3600"/>
              <a:t>What is Capital?</a:t>
            </a:r>
            <a:endParaRPr lang="en-US" sz="3600" dirty="0"/>
          </a:p>
        </p:txBody>
      </p:sp>
      <p:pic>
        <p:nvPicPr>
          <p:cNvPr id="3" name="Picture 2">
            <a:extLst>
              <a:ext uri="{FF2B5EF4-FFF2-40B4-BE49-F238E27FC236}">
                <a16:creationId xmlns:a16="http://schemas.microsoft.com/office/drawing/2014/main" id="{C6EC54C2-E3E4-52D1-F952-21354C4A0B9F}"/>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0459165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5C7D07A-369B-3B3A-72B0-FB0D431BA05F}"/>
              </a:ext>
            </a:extLst>
          </p:cNvPr>
          <p:cNvSpPr>
            <a:spLocks noGrp="1"/>
          </p:cNvSpPr>
          <p:nvPr>
            <p:ph type="title"/>
          </p:nvPr>
        </p:nvSpPr>
        <p:spPr/>
        <p:txBody>
          <a:bodyPr/>
          <a:lstStyle/>
          <a:p>
            <a:r>
              <a:rPr lang="en-US" sz="3600"/>
              <a:t>Capital is Policy Relevant </a:t>
            </a:r>
            <a:endParaRPr lang="en-US" sz="3600" dirty="0"/>
          </a:p>
        </p:txBody>
      </p:sp>
      <p:pic>
        <p:nvPicPr>
          <p:cNvPr id="3" name="Picture 2">
            <a:extLst>
              <a:ext uri="{FF2B5EF4-FFF2-40B4-BE49-F238E27FC236}">
                <a16:creationId xmlns:a16="http://schemas.microsoft.com/office/drawing/2014/main" id="{14955E10-993E-41CA-B01E-E8C378D91A46}"/>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094361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90E4FC9-2955-5B2B-5007-C4E6A22AE8FB}"/>
              </a:ext>
            </a:extLst>
          </p:cNvPr>
          <p:cNvSpPr>
            <a:spLocks noGrp="1"/>
          </p:cNvSpPr>
          <p:nvPr>
            <p:ph type="title"/>
          </p:nvPr>
        </p:nvSpPr>
        <p:spPr/>
        <p:txBody>
          <a:bodyPr/>
          <a:lstStyle/>
          <a:p>
            <a:r>
              <a:rPr lang="en-US" sz="3600" dirty="0"/>
              <a:t>FPSA History</a:t>
            </a:r>
          </a:p>
        </p:txBody>
      </p:sp>
      <p:pic>
        <p:nvPicPr>
          <p:cNvPr id="3" name="Picture 2">
            <a:extLst>
              <a:ext uri="{FF2B5EF4-FFF2-40B4-BE49-F238E27FC236}">
                <a16:creationId xmlns:a16="http://schemas.microsoft.com/office/drawing/2014/main" id="{4B5A1EE8-C9DD-A7CE-4E41-6EFD7B32C2A6}"/>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099769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C72722B-5074-ECE4-6571-F7809AC09B79}"/>
              </a:ext>
            </a:extLst>
          </p:cNvPr>
          <p:cNvSpPr>
            <a:spLocks noGrp="1"/>
          </p:cNvSpPr>
          <p:nvPr>
            <p:ph type="title"/>
          </p:nvPr>
        </p:nvSpPr>
        <p:spPr/>
        <p:txBody>
          <a:bodyPr/>
          <a:lstStyle/>
          <a:p>
            <a:r>
              <a:rPr lang="en-US" sz="3600"/>
              <a:t>Include/Exclude Capital?</a:t>
            </a:r>
            <a:endParaRPr lang="en-US" sz="3600" dirty="0"/>
          </a:p>
        </p:txBody>
      </p:sp>
      <p:pic>
        <p:nvPicPr>
          <p:cNvPr id="3" name="Picture 2">
            <a:extLst>
              <a:ext uri="{FF2B5EF4-FFF2-40B4-BE49-F238E27FC236}">
                <a16:creationId xmlns:a16="http://schemas.microsoft.com/office/drawing/2014/main" id="{70A7839F-D099-CBF0-C159-A639316943F3}"/>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7017838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18B365E-DF6F-0CB9-DD6F-74D94B78999B}"/>
              </a:ext>
            </a:extLst>
          </p:cNvPr>
          <p:cNvSpPr>
            <a:spLocks noGrp="1"/>
          </p:cNvSpPr>
          <p:nvPr>
            <p:ph type="title"/>
          </p:nvPr>
        </p:nvSpPr>
        <p:spPr/>
        <p:txBody>
          <a:bodyPr/>
          <a:lstStyle/>
          <a:p>
            <a:r>
              <a:rPr lang="en-US" sz="3600"/>
              <a:t>Capital Expenditures Data Sources</a:t>
            </a:r>
            <a:endParaRPr lang="en-US" sz="3600" dirty="0"/>
          </a:p>
        </p:txBody>
      </p:sp>
      <p:pic>
        <p:nvPicPr>
          <p:cNvPr id="3" name="Picture 2">
            <a:extLst>
              <a:ext uri="{FF2B5EF4-FFF2-40B4-BE49-F238E27FC236}">
                <a16:creationId xmlns:a16="http://schemas.microsoft.com/office/drawing/2014/main" id="{5D17FD8E-C481-F35F-B9AE-72CB420C14AF}"/>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212792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77EDA49-425D-F26E-4E2F-74F48885842F}"/>
              </a:ext>
            </a:extLst>
          </p:cNvPr>
          <p:cNvSpPr>
            <a:spLocks noGrp="1"/>
          </p:cNvSpPr>
          <p:nvPr>
            <p:ph type="title"/>
          </p:nvPr>
        </p:nvSpPr>
        <p:spPr/>
        <p:txBody>
          <a:bodyPr/>
          <a:lstStyle/>
          <a:p>
            <a:r>
              <a:rPr lang="en-US" sz="3200" dirty="0"/>
              <a:t>7. FPSA Tools &amp; Report</a:t>
            </a:r>
          </a:p>
        </p:txBody>
      </p:sp>
      <p:pic>
        <p:nvPicPr>
          <p:cNvPr id="3" name="Picture 2">
            <a:extLst>
              <a:ext uri="{FF2B5EF4-FFF2-40B4-BE49-F238E27FC236}">
                <a16:creationId xmlns:a16="http://schemas.microsoft.com/office/drawing/2014/main" id="{2806E248-DB52-D41D-893F-E07166BEE61A}"/>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0730420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7399D7D-D7C0-D79A-970F-F0F991AD651F}"/>
              </a:ext>
            </a:extLst>
          </p:cNvPr>
          <p:cNvSpPr>
            <a:spLocks noGrp="1"/>
          </p:cNvSpPr>
          <p:nvPr>
            <p:ph type="title"/>
          </p:nvPr>
        </p:nvSpPr>
        <p:spPr/>
        <p:txBody>
          <a:bodyPr/>
          <a:lstStyle/>
          <a:p>
            <a:r>
              <a:rPr lang="en-US" sz="3600"/>
              <a:t>Data Collection Tools</a:t>
            </a:r>
            <a:endParaRPr lang="en-US" sz="3600" dirty="0"/>
          </a:p>
        </p:txBody>
      </p:sp>
      <p:pic>
        <p:nvPicPr>
          <p:cNvPr id="3" name="Picture 2">
            <a:extLst>
              <a:ext uri="{FF2B5EF4-FFF2-40B4-BE49-F238E27FC236}">
                <a16:creationId xmlns:a16="http://schemas.microsoft.com/office/drawing/2014/main" id="{3E5695A1-5C61-A112-30C1-59CE73BFE81A}"/>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2716874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A2875CC-A3FF-BDC2-ECC2-487138A7B9C4}"/>
              </a:ext>
            </a:extLst>
          </p:cNvPr>
          <p:cNvSpPr>
            <a:spLocks noGrp="1"/>
          </p:cNvSpPr>
          <p:nvPr>
            <p:ph type="title"/>
          </p:nvPr>
        </p:nvSpPr>
        <p:spPr/>
        <p:txBody>
          <a:bodyPr/>
          <a:lstStyle/>
          <a:p>
            <a:r>
              <a:rPr lang="en-US" sz="4800">
                <a:effectLst/>
                <a:ea typeface="Times New Roman" panose="02020603050405020304" pitchFamily="18" charset="0"/>
              </a:rPr>
              <a:t>FP Allocation Ratio Calculator</a:t>
            </a:r>
            <a:endParaRPr lang="en-US" dirty="0"/>
          </a:p>
        </p:txBody>
      </p:sp>
      <p:pic>
        <p:nvPicPr>
          <p:cNvPr id="3" name="Picture 2">
            <a:extLst>
              <a:ext uri="{FF2B5EF4-FFF2-40B4-BE49-F238E27FC236}">
                <a16:creationId xmlns:a16="http://schemas.microsoft.com/office/drawing/2014/main" id="{00D9BFE2-6EDB-5795-A0B2-75F22D388E05}"/>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4380637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ADED81F-44B3-B81A-D433-42B197FF63AF}"/>
              </a:ext>
            </a:extLst>
          </p:cNvPr>
          <p:cNvSpPr>
            <a:spLocks noGrp="1"/>
          </p:cNvSpPr>
          <p:nvPr>
            <p:ph type="title"/>
          </p:nvPr>
        </p:nvSpPr>
        <p:spPr/>
        <p:txBody>
          <a:bodyPr/>
          <a:lstStyle/>
          <a:p>
            <a:r>
              <a:rPr lang="en-US" sz="3600" dirty="0"/>
              <a:t>FPSA Data Processing Tool</a:t>
            </a:r>
          </a:p>
        </p:txBody>
      </p:sp>
      <p:pic>
        <p:nvPicPr>
          <p:cNvPr id="3" name="Picture 2">
            <a:extLst>
              <a:ext uri="{FF2B5EF4-FFF2-40B4-BE49-F238E27FC236}">
                <a16:creationId xmlns:a16="http://schemas.microsoft.com/office/drawing/2014/main" id="{1AD561AE-1986-00D8-9206-DF7F87376B73}"/>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554854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81F4627-D33B-25B0-8F24-5CF27D13ED15}"/>
              </a:ext>
            </a:extLst>
          </p:cNvPr>
          <p:cNvSpPr>
            <a:spLocks noGrp="1"/>
          </p:cNvSpPr>
          <p:nvPr>
            <p:ph type="title"/>
          </p:nvPr>
        </p:nvSpPr>
        <p:spPr/>
        <p:txBody>
          <a:bodyPr/>
          <a:lstStyle/>
          <a:p>
            <a:r>
              <a:rPr lang="en-US" sz="3600" dirty="0"/>
              <a:t>FPSA Report/Tables</a:t>
            </a:r>
          </a:p>
        </p:txBody>
      </p:sp>
      <p:pic>
        <p:nvPicPr>
          <p:cNvPr id="3" name="Picture 2">
            <a:extLst>
              <a:ext uri="{FF2B5EF4-FFF2-40B4-BE49-F238E27FC236}">
                <a16:creationId xmlns:a16="http://schemas.microsoft.com/office/drawing/2014/main" id="{094ED791-CFFC-E5F0-32FA-144E169F38CE}"/>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1723059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A789B9E-2362-E8B8-7FD7-15BF1F6EED11}"/>
              </a:ext>
            </a:extLst>
          </p:cNvPr>
          <p:cNvSpPr>
            <a:spLocks noGrp="1"/>
          </p:cNvSpPr>
          <p:nvPr>
            <p:ph type="title"/>
          </p:nvPr>
        </p:nvSpPr>
        <p:spPr/>
        <p:txBody>
          <a:bodyPr/>
          <a:lstStyle/>
          <a:p>
            <a:r>
              <a:rPr lang="en-US" sz="3200" dirty="0"/>
              <a:t>8. FPSA Result Validation &amp; Dissemination</a:t>
            </a:r>
          </a:p>
        </p:txBody>
      </p:sp>
      <p:pic>
        <p:nvPicPr>
          <p:cNvPr id="3" name="Picture 2">
            <a:extLst>
              <a:ext uri="{FF2B5EF4-FFF2-40B4-BE49-F238E27FC236}">
                <a16:creationId xmlns:a16="http://schemas.microsoft.com/office/drawing/2014/main" id="{EAD0C6A8-3567-8AD7-F518-8A9E641070B1}"/>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8833295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B25935C-09D7-59A1-2FBC-D128A36BC201}"/>
              </a:ext>
            </a:extLst>
          </p:cNvPr>
          <p:cNvSpPr>
            <a:spLocks noGrp="1"/>
          </p:cNvSpPr>
          <p:nvPr>
            <p:ph type="title"/>
          </p:nvPr>
        </p:nvSpPr>
        <p:spPr/>
        <p:txBody>
          <a:bodyPr/>
          <a:lstStyle/>
          <a:p>
            <a:r>
              <a:rPr lang="en-US" sz="3600" dirty="0"/>
              <a:t>Result Validation:</a:t>
            </a:r>
            <a:br>
              <a:rPr lang="en-US" sz="3600" dirty="0"/>
            </a:br>
            <a:r>
              <a:rPr lang="en-US" sz="3200" dirty="0">
                <a:solidFill>
                  <a:schemeClr val="bg2"/>
                </a:solidFill>
              </a:rPr>
              <a:t>FPSA Consultant Role</a:t>
            </a:r>
          </a:p>
        </p:txBody>
      </p:sp>
      <p:pic>
        <p:nvPicPr>
          <p:cNvPr id="3" name="Picture 2">
            <a:extLst>
              <a:ext uri="{FF2B5EF4-FFF2-40B4-BE49-F238E27FC236}">
                <a16:creationId xmlns:a16="http://schemas.microsoft.com/office/drawing/2014/main" id="{43C27721-07C5-805F-5AFF-F6089DF9541A}"/>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4959891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C6BC9FC-1D95-B550-E169-785C773C28E3}"/>
              </a:ext>
            </a:extLst>
          </p:cNvPr>
          <p:cNvSpPr>
            <a:spLocks noGrp="1"/>
          </p:cNvSpPr>
          <p:nvPr>
            <p:ph type="title"/>
          </p:nvPr>
        </p:nvSpPr>
        <p:spPr/>
        <p:txBody>
          <a:bodyPr/>
          <a:lstStyle/>
          <a:p>
            <a:r>
              <a:rPr lang="en-US" sz="3600"/>
              <a:t>Result Validation:</a:t>
            </a:r>
            <a:br>
              <a:rPr lang="en-US" sz="3600"/>
            </a:br>
            <a:r>
              <a:rPr lang="en-US" sz="3200">
                <a:solidFill>
                  <a:schemeClr val="bg2"/>
                </a:solidFill>
              </a:rPr>
              <a:t>Track20 M&amp;E Officer Role</a:t>
            </a:r>
            <a:endParaRPr lang="en-US" sz="3200" dirty="0">
              <a:solidFill>
                <a:schemeClr val="bg2"/>
              </a:solidFill>
            </a:endParaRPr>
          </a:p>
        </p:txBody>
      </p:sp>
      <p:pic>
        <p:nvPicPr>
          <p:cNvPr id="3" name="Picture 2">
            <a:extLst>
              <a:ext uri="{FF2B5EF4-FFF2-40B4-BE49-F238E27FC236}">
                <a16:creationId xmlns:a16="http://schemas.microsoft.com/office/drawing/2014/main" id="{E3F6C770-8A61-E4E0-3E20-123F1D8FC048}"/>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251718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3CC24F5-F84D-92F9-9A5D-CD249699DBC4}"/>
              </a:ext>
            </a:extLst>
          </p:cNvPr>
          <p:cNvSpPr>
            <a:spLocks noGrp="1"/>
          </p:cNvSpPr>
          <p:nvPr>
            <p:ph type="title"/>
          </p:nvPr>
        </p:nvSpPr>
        <p:spPr/>
        <p:txBody>
          <a:bodyPr/>
          <a:lstStyle/>
          <a:p>
            <a:r>
              <a:rPr lang="fr-FR"/>
              <a:t>FP2030 Indicators</a:t>
            </a:r>
            <a:endParaRPr lang="fr-FR" dirty="0"/>
          </a:p>
        </p:txBody>
      </p:sp>
      <p:pic>
        <p:nvPicPr>
          <p:cNvPr id="3" name="Picture 2">
            <a:extLst>
              <a:ext uri="{FF2B5EF4-FFF2-40B4-BE49-F238E27FC236}">
                <a16:creationId xmlns:a16="http://schemas.microsoft.com/office/drawing/2014/main" id="{6F99E1B9-0A7E-F39D-AE6C-FC97DB22D553}"/>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4182518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B0E7C81-6BCA-DD8D-0C4D-673D378FB9C5}"/>
              </a:ext>
            </a:extLst>
          </p:cNvPr>
          <p:cNvSpPr>
            <a:spLocks noGrp="1"/>
          </p:cNvSpPr>
          <p:nvPr>
            <p:ph type="title"/>
          </p:nvPr>
        </p:nvSpPr>
        <p:spPr/>
        <p:txBody>
          <a:bodyPr/>
          <a:lstStyle/>
          <a:p>
            <a:r>
              <a:rPr lang="en-US" sz="3600" dirty="0">
                <a:ea typeface="Times New Roman" panose="02020603050405020304" pitchFamily="18" charset="0"/>
                <a:cs typeface="Calibri" panose="020F0502020204030204" pitchFamily="34" charset="0"/>
              </a:rPr>
              <a:t>How can Track20 </a:t>
            </a:r>
            <a:r>
              <a:rPr lang="en-US" sz="3600" dirty="0" err="1">
                <a:ea typeface="Times New Roman" panose="02020603050405020304" pitchFamily="18" charset="0"/>
                <a:cs typeface="Calibri" panose="020F0502020204030204" pitchFamily="34" charset="0"/>
              </a:rPr>
              <a:t>M&amp;E</a:t>
            </a:r>
            <a:r>
              <a:rPr lang="en-US" sz="3600" dirty="0">
                <a:ea typeface="Times New Roman" panose="02020603050405020304" pitchFamily="18" charset="0"/>
                <a:cs typeface="Calibri" panose="020F0502020204030204" pitchFamily="34" charset="0"/>
              </a:rPr>
              <a:t> Officers help the FPSA process?</a:t>
            </a:r>
            <a:endParaRPr lang="en-US" sz="3600" dirty="0"/>
          </a:p>
        </p:txBody>
      </p:sp>
      <p:pic>
        <p:nvPicPr>
          <p:cNvPr id="3" name="Picture 2">
            <a:extLst>
              <a:ext uri="{FF2B5EF4-FFF2-40B4-BE49-F238E27FC236}">
                <a16:creationId xmlns:a16="http://schemas.microsoft.com/office/drawing/2014/main" id="{91350532-338F-8282-9F2A-952A2945DA5D}"/>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823074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2ADEB48-EC7C-8AB9-A38A-1E39A6A0CEF6}"/>
              </a:ext>
            </a:extLst>
          </p:cNvPr>
          <p:cNvSpPr>
            <a:spLocks noGrp="1"/>
          </p:cNvSpPr>
          <p:nvPr>
            <p:ph type="title"/>
          </p:nvPr>
        </p:nvSpPr>
        <p:spPr/>
        <p:txBody>
          <a:bodyPr/>
          <a:lstStyle/>
          <a:p>
            <a:r>
              <a:rPr lang="en-US" sz="3600"/>
              <a:t>Result Dissemination</a:t>
            </a:r>
            <a:br>
              <a:rPr lang="en-US" sz="3600"/>
            </a:br>
            <a:endParaRPr lang="en-US" sz="3200" dirty="0">
              <a:solidFill>
                <a:schemeClr val="bg2"/>
              </a:solidFill>
            </a:endParaRPr>
          </a:p>
        </p:txBody>
      </p:sp>
      <p:pic>
        <p:nvPicPr>
          <p:cNvPr id="3" name="Picture 2">
            <a:extLst>
              <a:ext uri="{FF2B5EF4-FFF2-40B4-BE49-F238E27FC236}">
                <a16:creationId xmlns:a16="http://schemas.microsoft.com/office/drawing/2014/main" id="{742B8A28-229D-1149-65CE-C6B329D0806F}"/>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786996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254CF15-7DF5-62A1-BC54-C9C1077B2DA8}"/>
              </a:ext>
            </a:extLst>
          </p:cNvPr>
          <p:cNvSpPr>
            <a:spLocks noGrp="1"/>
          </p:cNvSpPr>
          <p:nvPr>
            <p:ph type="title"/>
          </p:nvPr>
        </p:nvSpPr>
        <p:spPr/>
        <p:txBody>
          <a:bodyPr>
            <a:normAutofit fontScale="90000"/>
          </a:bodyPr>
          <a:lstStyle/>
          <a:p>
            <a:r>
              <a:rPr lang="en-US" sz="4000"/>
              <a:t>FP2030 Indicator: </a:t>
            </a:r>
            <a:br>
              <a:rPr lang="en-US"/>
            </a:br>
            <a:r>
              <a:rPr lang="en-US" sz="3100" i="1">
                <a:effectLst/>
                <a:ea typeface="Calibri" panose="020F0502020204030204" pitchFamily="34" charset="0"/>
              </a:rPr>
              <a:t>Annual expenditure on FP from government domestic budget</a:t>
            </a:r>
            <a:br>
              <a:rPr lang="en-US" sz="3600">
                <a:effectLst/>
                <a:highlight>
                  <a:srgbClr val="FFFF00"/>
                </a:highlight>
                <a:ea typeface="Calibri" panose="020F0502020204030204" pitchFamily="34" charset="0"/>
              </a:rPr>
            </a:br>
            <a:endParaRPr lang="en-US" dirty="0"/>
          </a:p>
        </p:txBody>
      </p:sp>
      <p:pic>
        <p:nvPicPr>
          <p:cNvPr id="3" name="Picture 2">
            <a:extLst>
              <a:ext uri="{FF2B5EF4-FFF2-40B4-BE49-F238E27FC236}">
                <a16:creationId xmlns:a16="http://schemas.microsoft.com/office/drawing/2014/main" id="{BCA2BB49-2856-4746-1599-C29DDD070D14}"/>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343548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TotalTime>
  <Words>5879</Words>
  <Application>Microsoft Office PowerPoint</Application>
  <PresentationFormat>On-screen Show (4:3)</PresentationFormat>
  <Paragraphs>460</Paragraphs>
  <Slides>81</Slides>
  <Notes>81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81</vt:i4>
      </vt:variant>
    </vt:vector>
  </HeadingPairs>
  <TitlesOfParts>
    <vt:vector size="88" baseType="lpstr">
      <vt:lpstr>Aptos</vt:lpstr>
      <vt:lpstr>Aptos Display</vt:lpstr>
      <vt:lpstr>Arial</vt:lpstr>
      <vt:lpstr>Calibri</vt:lpstr>
      <vt:lpstr>Times New Roman</vt:lpstr>
      <vt:lpstr>Tw Cen MT</vt:lpstr>
      <vt:lpstr>Office Theme</vt:lpstr>
      <vt:lpstr>The Family Planning Spending Assessment  (FPSA) Approach </vt:lpstr>
      <vt:lpstr>Track20 FPSA Training</vt:lpstr>
      <vt:lpstr>1. Introduction</vt:lpstr>
      <vt:lpstr>Background</vt:lpstr>
      <vt:lpstr>Why Gather FP Expenditure Data?</vt:lpstr>
      <vt:lpstr>FPSA Objective</vt:lpstr>
      <vt:lpstr>FPSA History</vt:lpstr>
      <vt:lpstr>FP2030 Indicators</vt:lpstr>
      <vt:lpstr>FP2030 Indicator:  Annual expenditure on FP from government domestic budget </vt:lpstr>
      <vt:lpstr>2. FPSA Methodology</vt:lpstr>
      <vt:lpstr>Methodology</vt:lpstr>
      <vt:lpstr>Data Collection/Consultants’ Role</vt:lpstr>
      <vt:lpstr>Financial flow</vt:lpstr>
      <vt:lpstr>Resource Tracking</vt:lpstr>
      <vt:lpstr>Financial and Expenditures Flows:  Transactions</vt:lpstr>
      <vt:lpstr>Triangulation Gathering, compiling, and cross-checking information from 3 sources</vt:lpstr>
      <vt:lpstr>Actual Expenditure Estimation</vt:lpstr>
      <vt:lpstr>Actual Expenditures in not a:</vt:lpstr>
      <vt:lpstr>Actual Spending</vt:lpstr>
      <vt:lpstr>Accrual Method</vt:lpstr>
      <vt:lpstr>Accrual Method: Example</vt:lpstr>
      <vt:lpstr>Accrual Method: Exercise</vt:lpstr>
      <vt:lpstr>Accrual Method: Exercise Solution</vt:lpstr>
      <vt:lpstr>Summary</vt:lpstr>
      <vt:lpstr>3. FPSA Classifications</vt:lpstr>
      <vt:lpstr>FP Classifications</vt:lpstr>
      <vt:lpstr>FPSA Dimensions and Vectors</vt:lpstr>
      <vt:lpstr>Financing Sources</vt:lpstr>
      <vt:lpstr>Financing Agents</vt:lpstr>
      <vt:lpstr>Provision</vt:lpstr>
      <vt:lpstr>Example of a Provider: Hospital</vt:lpstr>
      <vt:lpstr>Use</vt:lpstr>
      <vt:lpstr>FP Spending Category Definitions</vt:lpstr>
      <vt:lpstr>FP Spending Category Definitions…</vt:lpstr>
      <vt:lpstr>4. Financial Flows: Reconstructing Transactions</vt:lpstr>
      <vt:lpstr>Resource Flow</vt:lpstr>
      <vt:lpstr>Financial and Expenditures Flows:  Transactions</vt:lpstr>
      <vt:lpstr>Triangulation</vt:lpstr>
      <vt:lpstr>Example: Triangulation</vt:lpstr>
      <vt:lpstr>Transaction</vt:lpstr>
      <vt:lpstr>Financing Flow Analysis – How Many Flows?</vt:lpstr>
      <vt:lpstr>Financing Flow Analysis – How Many Flows?</vt:lpstr>
      <vt:lpstr>Financing Flow Analysis – How Many Flows?</vt:lpstr>
      <vt:lpstr>Financing Flow Analysis – How Many Flows?</vt:lpstr>
      <vt:lpstr>Financing Flow Analysis – How Many Flows?</vt:lpstr>
      <vt:lpstr>Typical FP Program</vt:lpstr>
      <vt:lpstr>FP Financing Flows – All stakeholders</vt:lpstr>
      <vt:lpstr>Example 1: Financing Flow with Multiple levels of Financial Agents</vt:lpstr>
      <vt:lpstr>Example 2: Financing Flow – Role of financial intermediaries...</vt:lpstr>
      <vt:lpstr>Example 3:  Financing Flow with financial intermediary channeling the funds from an Agent to the Providers</vt:lpstr>
      <vt:lpstr>Example 4: Financing Flow Analysis –Multiple levels of Financial intermediaries</vt:lpstr>
      <vt:lpstr>Example 5: Financing Flow Analysis –Multiple levels of Financial intermediaries</vt:lpstr>
      <vt:lpstr>Top-down &amp; Bottom-up Approaches</vt:lpstr>
      <vt:lpstr>Triangulating this example</vt:lpstr>
      <vt:lpstr>Key Issues</vt:lpstr>
      <vt:lpstr>Cross Checking Data</vt:lpstr>
      <vt:lpstr>5. Estimating Shared Expenditures</vt:lpstr>
      <vt:lpstr>Rationale</vt:lpstr>
      <vt:lpstr>Methodology: Equivalency Ratio</vt:lpstr>
      <vt:lpstr>FP Allocation Ratio Calculator</vt:lpstr>
      <vt:lpstr>Steps to calculate shared expenditures</vt:lpstr>
      <vt:lpstr>Calculate shared expenditures...</vt:lpstr>
      <vt:lpstr>Calculate shared expenditures...</vt:lpstr>
      <vt:lpstr>Illustration</vt:lpstr>
      <vt:lpstr>Illustration…</vt:lpstr>
      <vt:lpstr>Illustration…</vt:lpstr>
      <vt:lpstr>6. Capital Expenditures</vt:lpstr>
      <vt:lpstr>What is Capital?</vt:lpstr>
      <vt:lpstr>Capital is Policy Relevant </vt:lpstr>
      <vt:lpstr>Include/Exclude Capital?</vt:lpstr>
      <vt:lpstr>Capital Expenditures Data Sources</vt:lpstr>
      <vt:lpstr>7. FPSA Tools &amp; Report</vt:lpstr>
      <vt:lpstr>Data Collection Tools</vt:lpstr>
      <vt:lpstr>FP Allocation Ratio Calculator</vt:lpstr>
      <vt:lpstr>FPSA Data Processing Tool</vt:lpstr>
      <vt:lpstr>FPSA Report/Tables</vt:lpstr>
      <vt:lpstr>8. FPSA Result Validation &amp; Dissemination</vt:lpstr>
      <vt:lpstr>Result Validation: FPSA Consultant Role</vt:lpstr>
      <vt:lpstr>Result Validation: Track20 M&amp;E Officer Role</vt:lpstr>
      <vt:lpstr>How can Track20 M&amp;E Officers help the FPSA process?</vt:lpstr>
      <vt:lpstr>Result Dissemination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Margaret Reeves</dc:creator>
  <cp:lastModifiedBy>Margaret Reeves</cp:lastModifiedBy>
  <cp:revision>2</cp:revision>
  <dcterms:created xsi:type="dcterms:W3CDTF">2024-06-14T20:30:05Z</dcterms:created>
  <dcterms:modified xsi:type="dcterms:W3CDTF">2024-06-14T20:58:45Z</dcterms:modified>
</cp:coreProperties>
</file>